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30"/>
  </p:notesMasterIdLst>
  <p:sldIdLst>
    <p:sldId id="481" r:id="rId4"/>
    <p:sldId id="492" r:id="rId5"/>
    <p:sldId id="482" r:id="rId6"/>
    <p:sldId id="483" r:id="rId7"/>
    <p:sldId id="484" r:id="rId8"/>
    <p:sldId id="485" r:id="rId9"/>
    <p:sldId id="486" r:id="rId10"/>
    <p:sldId id="487" r:id="rId11"/>
    <p:sldId id="488" r:id="rId12"/>
    <p:sldId id="489" r:id="rId13"/>
    <p:sldId id="490" r:id="rId14"/>
    <p:sldId id="491" r:id="rId15"/>
    <p:sldId id="493" r:id="rId16"/>
    <p:sldId id="494" r:id="rId17"/>
    <p:sldId id="495" r:id="rId18"/>
    <p:sldId id="496" r:id="rId19"/>
    <p:sldId id="499" r:id="rId20"/>
    <p:sldId id="497" r:id="rId21"/>
    <p:sldId id="500" r:id="rId22"/>
    <p:sldId id="501" r:id="rId23"/>
    <p:sldId id="502" r:id="rId24"/>
    <p:sldId id="503" r:id="rId25"/>
    <p:sldId id="504" r:id="rId26"/>
    <p:sldId id="505" r:id="rId27"/>
    <p:sldId id="506" r:id="rId28"/>
    <p:sldId id="369" r:id="rId2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10</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E77F-E79F-6D4F-BF8C-75EA2A56C4EB}" type="slidenum">
              <a:rPr lang="en-US">
                <a:solidFill>
                  <a:prstClr val="black"/>
                </a:solidFill>
              </a:rPr>
              <a:pPr/>
              <a:t>11</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12</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13</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14</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15</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16</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17</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18</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CFF87F-D9B8-594A-8348-D8CABB110D23}" type="slidenum">
              <a:rPr lang="en-US">
                <a:solidFill>
                  <a:prstClr val="black"/>
                </a:solidFill>
              </a:rPr>
              <a:pPr/>
              <a:t>19</a:t>
            </a:fld>
            <a:endParaRPr lang="en-US">
              <a:solidFill>
                <a:prstClr val="black"/>
              </a:solidFill>
            </a:endParaRPr>
          </a:p>
        </p:txBody>
      </p:sp>
      <p:sp>
        <p:nvSpPr>
          <p:cNvPr id="7464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64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CC72B-71F6-8946-BEC0-6FC90FD89BDB}" type="slidenum">
              <a:rPr lang="en-US">
                <a:solidFill>
                  <a:prstClr val="black"/>
                </a:solidFill>
              </a:rPr>
              <a:pPr/>
              <a:t>2</a:t>
            </a:fld>
            <a:endParaRPr lang="en-US">
              <a:solidFill>
                <a:prstClr val="black"/>
              </a:solidFill>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20</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21</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22</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23</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24</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96E56-B36D-B641-8E07-A12103DCA57C}" type="slidenum">
              <a:rPr lang="en-US">
                <a:solidFill>
                  <a:prstClr val="black"/>
                </a:solidFill>
              </a:rPr>
              <a:pPr/>
              <a:t>25</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26</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60EA5-9B56-8F46-BEBA-07BB28C12719}" type="slidenum">
              <a:rPr lang="en-US">
                <a:solidFill>
                  <a:prstClr val="black"/>
                </a:solidFill>
              </a:rPr>
              <a:pPr/>
              <a:t>3</a:t>
            </a:fld>
            <a:endParaRPr lang="en-US">
              <a:solidFill>
                <a:prstClr val="black"/>
              </a:solidFill>
            </a:endParaRPr>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FEFCC-6BBA-7146-83EA-880E1415A860}" type="slidenum">
              <a:rPr lang="en-US">
                <a:solidFill>
                  <a:prstClr val="black"/>
                </a:solidFill>
              </a:rPr>
              <a:pPr/>
              <a:t>4</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FEFCC-6BBA-7146-83EA-880E1415A860}" type="slidenum">
              <a:rPr lang="en-US">
                <a:solidFill>
                  <a:prstClr val="black"/>
                </a:solidFill>
              </a:rPr>
              <a:pPr/>
              <a:t>5</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CC72B-71F6-8946-BEC0-6FC90FD89BDB}" type="slidenum">
              <a:rPr lang="en-US">
                <a:solidFill>
                  <a:prstClr val="black"/>
                </a:solidFill>
              </a:rPr>
              <a:pPr/>
              <a:t>6</a:t>
            </a:fld>
            <a:endParaRPr lang="en-US">
              <a:solidFill>
                <a:prstClr val="black"/>
              </a:solidFill>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F841E-7D04-0E4A-B338-35E47B59AEB6}" type="slidenum">
              <a:rPr lang="en-US">
                <a:solidFill>
                  <a:prstClr val="black"/>
                </a:solidFill>
              </a:rPr>
              <a:pPr/>
              <a:t>7</a:t>
            </a:fld>
            <a:endParaRPr lang="en-US">
              <a:solidFill>
                <a:prstClr val="black"/>
              </a:solidFill>
            </a:endParaRPr>
          </a:p>
        </p:txBody>
      </p:sp>
      <p:sp>
        <p:nvSpPr>
          <p:cNvPr id="640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0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F494C-7E4D-D946-A9C3-AC13EB9EB116}" type="slidenum">
              <a:rPr lang="en-US">
                <a:solidFill>
                  <a:prstClr val="black"/>
                </a:solidFill>
              </a:rPr>
              <a:pPr/>
              <a:t>8</a:t>
            </a:fld>
            <a:endParaRPr lang="en-US">
              <a:solidFill>
                <a:prstClr val="black"/>
              </a:solidFill>
            </a:endParaRPr>
          </a:p>
        </p:txBody>
      </p:sp>
      <p:sp>
        <p:nvSpPr>
          <p:cNvPr id="696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6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F494C-7E4D-D946-A9C3-AC13EB9EB116}" type="slidenum">
              <a:rPr lang="en-US">
                <a:solidFill>
                  <a:prstClr val="black"/>
                </a:solidFill>
              </a:rPr>
              <a:pPr/>
              <a:t>9</a:t>
            </a:fld>
            <a:endParaRPr lang="en-US">
              <a:solidFill>
                <a:prstClr val="black"/>
              </a:solidFill>
            </a:endParaRPr>
          </a:p>
        </p:txBody>
      </p:sp>
      <p:sp>
        <p:nvSpPr>
          <p:cNvPr id="696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6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EB4EDF15-D9DE-1341-AB8A-5863074C4A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fld id="{4778600E-B852-A647-8396-8C028082D79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4.xml"/><Relationship Id="rId6" Type="http://schemas.openxmlformats.org/officeDocument/2006/relationships/slide" Target="slide12.xml"/><Relationship Id="rId7" Type="http://schemas.openxmlformats.org/officeDocument/2006/relationships/slide" Target="slide13.xml"/><Relationship Id="rId8" Type="http://schemas.openxmlformats.org/officeDocument/2006/relationships/slide" Target="slide16.xml"/><Relationship Id="rId9" Type="http://schemas.openxmlformats.org/officeDocument/2006/relationships/slide" Target="slide19.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Strategies for Iteration</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20</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What needs this iteration.</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William Shakespeare, </a:t>
            </a:r>
            <a:r>
              <a:rPr lang="en-US" sz="1000" b="0" i="1" dirty="0" smtClean="0"/>
              <a:t>Othello,</a:t>
            </a:r>
            <a:r>
              <a:rPr lang="en-US" sz="1000" b="0" dirty="0" smtClean="0"/>
              <a:t> ~1603</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20.1  Using </a:t>
            </a:r>
            <a:r>
              <a:rPr lang="en-US" sz="2400" b="0" u="sng" dirty="0" err="1" smtClean="0">
                <a:solidFill>
                  <a:srgbClr val="3333CC"/>
                </a:solidFill>
              </a:rPr>
              <a:t>iterators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20.2  Using functions as data values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20.3  Encapsulating data with functions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20.4  The STL </a:t>
            </a:r>
            <a:r>
              <a:rPr lang="en-US" sz="2400" b="0" u="sng" dirty="0" smtClean="0">
                <a:solidFill>
                  <a:srgbClr val="3333CC"/>
                </a:solidFill>
              </a:rPr>
              <a:t>algorithm </a:t>
            </a:r>
            <a:r>
              <a:rPr lang="en-US" sz="2400" b="0" u="sng" dirty="0" smtClean="0">
                <a:solidFill>
                  <a:srgbClr val="3333CC"/>
                </a:solidFill>
              </a:rPr>
              <a:t>library</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20.5  Functional programming in C++</a:t>
            </a:r>
            <a:endParaRPr lang="en-US" sz="2400" b="0" u="sng" dirty="0">
              <a:solidFill>
                <a:srgbClr val="3333CC"/>
              </a:solidFill>
            </a:endParaRP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20.6  Implementing </a:t>
            </a:r>
            <a:r>
              <a:rPr lang="en-US" sz="2400" b="0" u="sng" dirty="0" err="1" smtClean="0">
                <a:solidFill>
                  <a:srgbClr val="3333CC"/>
                </a:solidFill>
              </a:rPr>
              <a:t>iterators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Mapping Functions</a:t>
            </a:r>
            <a:endParaRPr lang="en-US">
              <a:solidFill>
                <a:srgbClr val="FF0000"/>
              </a:solidFill>
            </a:endParaRPr>
          </a:p>
        </p:txBody>
      </p:sp>
      <p:sp>
        <p:nvSpPr>
          <p:cNvPr id="700419" name="Rectangle 3"/>
          <p:cNvSpPr>
            <a:spLocks noChangeArrowheads="1"/>
          </p:cNvSpPr>
          <p:nvPr/>
        </p:nvSpPr>
        <p:spPr bwMode="auto">
          <a:xfrm>
            <a:off x="482600" y="1155700"/>
            <a:ext cx="8128000"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ability to work with pointers to functions offers one solution to the problem of iterating through the elements of a</a:t>
            </a:r>
            <a:r>
              <a:rPr lang="en-US" sz="2400" b="0" dirty="0" smtClean="0">
                <a:solidFill>
                  <a:srgbClr val="000000"/>
                </a:solidFill>
              </a:rPr>
              <a:t> collection.  To use this approach, the collection must export a </a:t>
            </a:r>
            <a:r>
              <a:rPr lang="en-US" sz="2400" i="1" dirty="0" smtClean="0">
                <a:solidFill>
                  <a:srgbClr val="000000"/>
                </a:solidFill>
              </a:rPr>
              <a:t>mapping function</a:t>
            </a:r>
            <a:r>
              <a:rPr lang="en-US" sz="2400" b="0" dirty="0" smtClean="0">
                <a:solidFill>
                  <a:srgbClr val="000000"/>
                </a:solidFill>
              </a:rPr>
              <a:t> that applies a client-specified function to every element of the collection.</a:t>
            </a:r>
            <a:endParaRPr lang="en-US" sz="2400" b="0" dirty="0">
              <a:solidFill>
                <a:srgbClr val="000000"/>
              </a:solidFill>
            </a:endParaRPr>
          </a:p>
        </p:txBody>
      </p:sp>
      <p:grpSp>
        <p:nvGrpSpPr>
          <p:cNvPr id="2" name="Group 19"/>
          <p:cNvGrpSpPr>
            <a:grpSpLocks/>
          </p:cNvGrpSpPr>
          <p:nvPr/>
        </p:nvGrpSpPr>
        <p:grpSpPr bwMode="auto">
          <a:xfrm>
            <a:off x="482600" y="2895601"/>
            <a:ext cx="8128000" cy="1752601"/>
            <a:chOff x="304" y="1824"/>
            <a:chExt cx="5120" cy="1104"/>
          </a:xfrm>
        </p:grpSpPr>
        <p:sp>
          <p:nvSpPr>
            <p:cNvPr id="700421" name="Rectangle 5"/>
            <p:cNvSpPr>
              <a:spLocks noChangeArrowheads="1"/>
            </p:cNvSpPr>
            <p:nvPr/>
          </p:nvSpPr>
          <p:spPr bwMode="auto">
            <a:xfrm>
              <a:off x="304" y="1824"/>
              <a:ext cx="5120" cy="271"/>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Most collections in the Stanford libraries export the method </a:t>
              </a:r>
              <a:endParaRPr lang="en-US" sz="2400" b="0" dirty="0">
                <a:solidFill>
                  <a:srgbClr val="000000"/>
                </a:solidFill>
              </a:endParaRPr>
            </a:p>
          </p:txBody>
        </p:sp>
        <p:sp>
          <p:nvSpPr>
            <p:cNvPr id="700426" name="Text Box 10"/>
            <p:cNvSpPr txBox="1">
              <a:spLocks noChangeArrowheads="1"/>
            </p:cNvSpPr>
            <p:nvPr/>
          </p:nvSpPr>
          <p:spPr bwMode="auto">
            <a:xfrm>
              <a:off x="864" y="2150"/>
              <a:ext cx="3888" cy="446"/>
            </a:xfrm>
            <a:prstGeom prst="rect">
              <a:avLst/>
            </a:prstGeom>
            <a:noFill/>
            <a:ln w="9525">
              <a:noFill/>
              <a:miter lim="800000"/>
              <a:headEnd/>
              <a:tailEnd/>
            </a:ln>
            <a:effectLst/>
          </p:spPr>
          <p:txBody>
            <a:bodyPr>
              <a:prstTxWarp prst="textNoShape">
                <a:avLst/>
              </a:prstTxWarp>
              <a:spAutoFit/>
            </a:bodyPr>
            <a:lstStyle/>
            <a:p>
              <a:pPr>
                <a:spcBef>
                  <a:spcPts val="0"/>
                </a:spcBef>
              </a:pPr>
              <a:r>
                <a:rPr lang="en-US" sz="2000" dirty="0" smtClean="0">
                  <a:solidFill>
                    <a:srgbClr val="000000"/>
                  </a:solidFill>
                  <a:latin typeface="Courier New" charset="0"/>
                </a:rPr>
                <a:t>template &lt;</a:t>
              </a:r>
              <a:r>
                <a:rPr lang="en-US" sz="2000" dirty="0" err="1" smtClean="0">
                  <a:solidFill>
                    <a:srgbClr val="000000"/>
                  </a:solidFill>
                  <a:latin typeface="Courier New" charset="0"/>
                </a:rPr>
                <a:t>typename</a:t>
              </a:r>
              <a:r>
                <a:rPr lang="en-US" sz="2000" dirty="0" smtClean="0">
                  <a:solidFill>
                    <a:srgbClr val="000000"/>
                  </a:solidFill>
                  <a:latin typeface="Courier New" charset="0"/>
                </a:rPr>
                <a:t> </a:t>
              </a:r>
              <a:r>
                <a:rPr lang="en-US" sz="2000" dirty="0" err="1" smtClean="0">
                  <a:solidFill>
                    <a:srgbClr val="000000"/>
                  </a:solidFill>
                  <a:latin typeface="Courier New" charset="0"/>
                </a:rPr>
                <a:t>ValueType</a:t>
              </a:r>
              <a:r>
                <a:rPr lang="en-US" sz="2000" dirty="0" smtClean="0">
                  <a:solidFill>
                    <a:srgbClr val="000000"/>
                  </a:solidFill>
                  <a:latin typeface="Courier New" charset="0"/>
                </a:rPr>
                <a:t>&gt;</a:t>
              </a:r>
            </a:p>
            <a:p>
              <a:pPr>
                <a:spcBef>
                  <a:spcPts val="0"/>
                </a:spcBef>
              </a:pPr>
              <a:r>
                <a:rPr lang="en-US" sz="2000" dirty="0" smtClean="0">
                  <a:solidFill>
                    <a:srgbClr val="000000"/>
                  </a:solidFill>
                  <a:latin typeface="Courier New" charset="0"/>
                </a:rPr>
                <a:t>void </a:t>
              </a:r>
              <a:r>
                <a:rPr lang="en-US" sz="2000" dirty="0" err="1">
                  <a:solidFill>
                    <a:srgbClr val="000000"/>
                  </a:solidFill>
                  <a:latin typeface="Courier New" charset="0"/>
                </a:rPr>
                <a:t>mapAll(void</a:t>
              </a:r>
              <a:r>
                <a:rPr lang="en-US" sz="2000" dirty="0">
                  <a:solidFill>
                    <a:srgbClr val="000000"/>
                  </a:solidFill>
                  <a:latin typeface="Courier New" charset="0"/>
                </a:rPr>
                <a:t> (*</a:t>
              </a:r>
              <a:r>
                <a:rPr lang="en-US" sz="2000" dirty="0" err="1">
                  <a:solidFill>
                    <a:srgbClr val="000000"/>
                  </a:solidFill>
                  <a:latin typeface="Courier New" charset="0"/>
                </a:rPr>
                <a:t>fn)</a:t>
              </a:r>
              <a:r>
                <a:rPr lang="en-US" sz="2000" dirty="0" err="1" smtClean="0">
                  <a:solidFill>
                    <a:srgbClr val="000000"/>
                  </a:solidFill>
                  <a:latin typeface="Courier New" charset="0"/>
                </a:rPr>
                <a:t>(ValueType</a:t>
              </a:r>
              <a:r>
                <a:rPr lang="en-US" sz="2000" dirty="0" smtClean="0">
                  <a:solidFill>
                    <a:srgbClr val="000000"/>
                  </a:solidFill>
                  <a:latin typeface="Courier New" charset="0"/>
                </a:rPr>
                <a:t>)</a:t>
              </a:r>
              <a:r>
                <a:rPr lang="en-US" sz="2000" dirty="0">
                  <a:solidFill>
                    <a:srgbClr val="000000"/>
                  </a:solidFill>
                  <a:latin typeface="Courier New" charset="0"/>
                </a:rPr>
                <a:t>);</a:t>
              </a:r>
            </a:p>
          </p:txBody>
        </p:sp>
        <p:sp>
          <p:nvSpPr>
            <p:cNvPr id="700427" name="Rectangle 11"/>
            <p:cNvSpPr>
              <a:spLocks noChangeArrowheads="1"/>
            </p:cNvSpPr>
            <p:nvPr/>
          </p:nvSpPr>
          <p:spPr bwMode="auto">
            <a:xfrm>
              <a:off x="304" y="2657"/>
              <a:ext cx="5120" cy="271"/>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dirty="0">
                  <a:solidFill>
                    <a:srgbClr val="000000"/>
                  </a:solidFill>
                </a:rPr>
                <a:t>	that calls </a:t>
              </a:r>
              <a:r>
                <a:rPr lang="en-US" sz="2000" dirty="0">
                  <a:solidFill>
                    <a:srgbClr val="000000"/>
                  </a:solidFill>
                  <a:latin typeface="Courier New" charset="0"/>
                </a:rPr>
                <a:t>fn</a:t>
              </a:r>
              <a:r>
                <a:rPr lang="en-US" sz="2400" b="0" dirty="0">
                  <a:solidFill>
                    <a:srgbClr val="000000"/>
                  </a:solidFill>
                </a:rPr>
                <a:t> on</a:t>
              </a:r>
              <a:r>
                <a:rPr lang="en-US" sz="2400" b="0" dirty="0" smtClean="0">
                  <a:solidFill>
                    <a:srgbClr val="000000"/>
                  </a:solidFill>
                </a:rPr>
                <a:t> every element of the collection. </a:t>
              </a:r>
              <a:endParaRPr lang="en-US" sz="2400" b="0" dirty="0">
                <a:solidFill>
                  <a:srgbClr val="000000"/>
                </a:solidFill>
              </a:endParaRPr>
            </a:p>
          </p:txBody>
        </p:sp>
      </p:grpSp>
      <p:grpSp>
        <p:nvGrpSpPr>
          <p:cNvPr id="3" name="Group 20"/>
          <p:cNvGrpSpPr>
            <a:grpSpLocks/>
          </p:cNvGrpSpPr>
          <p:nvPr/>
        </p:nvGrpSpPr>
        <p:grpSpPr bwMode="auto">
          <a:xfrm>
            <a:off x="482600" y="4659313"/>
            <a:ext cx="8128000" cy="1817687"/>
            <a:chOff x="304" y="2753"/>
            <a:chExt cx="5120" cy="1145"/>
          </a:xfrm>
        </p:grpSpPr>
        <p:sp>
          <p:nvSpPr>
            <p:cNvPr id="700433" name="Rectangle 17"/>
            <p:cNvSpPr>
              <a:spLocks noChangeArrowheads="1"/>
            </p:cNvSpPr>
            <p:nvPr/>
          </p:nvSpPr>
          <p:spPr bwMode="auto">
            <a:xfrm>
              <a:off x="304" y="2753"/>
              <a:ext cx="5120" cy="511"/>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As an example</a:t>
              </a:r>
              <a:r>
                <a:rPr lang="en-US" sz="2400" b="0" dirty="0">
                  <a:solidFill>
                    <a:srgbClr val="000000"/>
                  </a:solidFill>
                </a:rPr>
                <a:t>,</a:t>
              </a:r>
              <a:r>
                <a:rPr lang="en-US" sz="2400" b="0" dirty="0" smtClean="0">
                  <a:solidFill>
                    <a:srgbClr val="000000"/>
                  </a:solidFill>
                </a:rPr>
                <a:t> you can print the elements of a </a:t>
              </a:r>
              <a:r>
                <a:rPr lang="en-US" sz="2000" dirty="0" smtClean="0">
                  <a:solidFill>
                    <a:srgbClr val="000000"/>
                  </a:solidFill>
                  <a:latin typeface="Courier New"/>
                  <a:cs typeface="Courier New"/>
                </a:rPr>
                <a:t>Set&lt;</a:t>
              </a:r>
              <a:r>
                <a:rPr lang="en-US" sz="2000" dirty="0" err="1" smtClean="0">
                  <a:solidFill>
                    <a:srgbClr val="000000"/>
                  </a:solidFill>
                  <a:latin typeface="Courier New"/>
                  <a:cs typeface="Courier New"/>
                </a:rPr>
                <a:t>int</a:t>
              </a:r>
              <a:r>
                <a:rPr lang="en-US" sz="2000" dirty="0" smtClean="0">
                  <a:solidFill>
                    <a:srgbClr val="000000"/>
                  </a:solidFill>
                  <a:latin typeface="Courier New"/>
                  <a:cs typeface="Courier New"/>
                </a:rPr>
                <a:t>&gt;</a:t>
              </a:r>
              <a:r>
                <a:rPr lang="en-US" sz="2400" b="0" dirty="0" smtClean="0">
                  <a:solidFill>
                    <a:srgbClr val="000000"/>
                  </a:solidFill>
                </a:rPr>
                <a:t> </a:t>
              </a:r>
              <a:r>
                <a:rPr lang="en-US" sz="2000" dirty="0" err="1" smtClean="0">
                  <a:solidFill>
                    <a:srgbClr val="000000"/>
                  </a:solidFill>
                  <a:latin typeface="Courier New" charset="0"/>
                </a:rPr>
                <a:t>s</a:t>
              </a:r>
              <a:r>
                <a:rPr lang="en-US" sz="2400" b="0" dirty="0" smtClean="0">
                  <a:solidFill>
                    <a:srgbClr val="000000"/>
                  </a:solidFill>
                </a:rPr>
                <a:t>, by </a:t>
              </a:r>
              <a:r>
                <a:rPr lang="en-US" sz="2400" b="0" dirty="0">
                  <a:solidFill>
                    <a:srgbClr val="000000"/>
                  </a:solidFill>
                </a:rPr>
                <a:t>calling</a:t>
              </a:r>
              <a:r>
                <a:rPr lang="en-US" sz="2400" b="0" dirty="0" smtClean="0">
                  <a:solidFill>
                    <a:srgbClr val="000000"/>
                  </a:solidFill>
                </a:rPr>
                <a:t> </a:t>
              </a:r>
              <a:r>
                <a:rPr lang="en-US" sz="2000" dirty="0" err="1" smtClean="0">
                  <a:solidFill>
                    <a:srgbClr val="000000"/>
                  </a:solidFill>
                  <a:latin typeface="Courier New" charset="0"/>
                </a:rPr>
                <a:t>s.mapAll(printInt</a:t>
              </a:r>
              <a:r>
                <a:rPr lang="en-US" sz="2000" dirty="0" smtClean="0">
                  <a:solidFill>
                    <a:srgbClr val="000000"/>
                  </a:solidFill>
                  <a:latin typeface="Courier New" charset="0"/>
                </a:rPr>
                <a:t>)</a:t>
              </a:r>
              <a:r>
                <a:rPr lang="en-US" sz="2400" b="0" dirty="0" smtClean="0">
                  <a:solidFill>
                    <a:srgbClr val="000000"/>
                  </a:solidFill>
                </a:rPr>
                <a:t> </a:t>
              </a:r>
              <a:r>
                <a:rPr lang="en-US" sz="2400" b="0" dirty="0">
                  <a:solidFill>
                    <a:srgbClr val="000000"/>
                  </a:solidFill>
                </a:rPr>
                <a:t>where</a:t>
              </a:r>
              <a:r>
                <a:rPr lang="en-US" sz="2400" b="0" dirty="0" smtClean="0">
                  <a:solidFill>
                    <a:srgbClr val="000000"/>
                  </a:solidFill>
                </a:rPr>
                <a:t> </a:t>
              </a:r>
              <a:r>
                <a:rPr lang="en-US" sz="2000" dirty="0" err="1" smtClean="0">
                  <a:solidFill>
                    <a:srgbClr val="000000"/>
                  </a:solidFill>
                  <a:latin typeface="Courier New" charset="0"/>
                </a:rPr>
                <a:t>printInt</a:t>
              </a:r>
              <a:r>
                <a:rPr lang="en-US" sz="2400" b="0" dirty="0" smtClean="0">
                  <a:solidFill>
                    <a:srgbClr val="000000"/>
                  </a:solidFill>
                </a:rPr>
                <a:t> </a:t>
              </a:r>
              <a:r>
                <a:rPr lang="en-US" sz="2400" b="0" dirty="0">
                  <a:solidFill>
                    <a:srgbClr val="000000"/>
                  </a:solidFill>
                </a:rPr>
                <a:t>is</a:t>
              </a:r>
            </a:p>
          </p:txBody>
        </p:sp>
        <p:sp>
          <p:nvSpPr>
            <p:cNvPr id="700434" name="Text Box 18"/>
            <p:cNvSpPr txBox="1">
              <a:spLocks noChangeArrowheads="1"/>
            </p:cNvSpPr>
            <p:nvPr/>
          </p:nvSpPr>
          <p:spPr bwMode="auto">
            <a:xfrm>
              <a:off x="864" y="3264"/>
              <a:ext cx="3888" cy="634"/>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latin typeface="Courier New" charset="0"/>
                </a:rPr>
                <a:t>void</a:t>
              </a:r>
              <a:r>
                <a:rPr lang="en-US" sz="2000" dirty="0" smtClean="0">
                  <a:solidFill>
                    <a:srgbClr val="000000"/>
                  </a:solidFill>
                  <a:latin typeface="Courier New" charset="0"/>
                </a:rPr>
                <a:t> </a:t>
              </a:r>
              <a:r>
                <a:rPr lang="en-US" sz="2000" dirty="0" err="1" smtClean="0">
                  <a:solidFill>
                    <a:srgbClr val="000000"/>
                  </a:solidFill>
                  <a:latin typeface="Courier New" charset="0"/>
                </a:rPr>
                <a:t>printInt(int</a:t>
              </a:r>
              <a:r>
                <a:rPr lang="en-US" sz="2000" dirty="0" smtClean="0">
                  <a:solidFill>
                    <a:srgbClr val="000000"/>
                  </a:solidFill>
                  <a:latin typeface="Courier New" charset="0"/>
                </a:rPr>
                <a:t> </a:t>
              </a:r>
              <a:r>
                <a:rPr lang="en-US" sz="2000" dirty="0" err="1" smtClean="0">
                  <a:solidFill>
                    <a:srgbClr val="000000"/>
                  </a:solidFill>
                  <a:latin typeface="Courier New" charset="0"/>
                </a:rPr>
                <a:t>n</a:t>
              </a:r>
              <a:r>
                <a:rPr lang="en-US" sz="2000" dirty="0" smtClean="0">
                  <a:solidFill>
                    <a:srgbClr val="000000"/>
                  </a:solidFill>
                  <a:latin typeface="Courier New" charset="0"/>
                </a:rPr>
                <a:t>) </a:t>
              </a:r>
              <a:r>
                <a:rPr lang="en-US" sz="2000" dirty="0">
                  <a:solidFill>
                    <a:srgbClr val="000000"/>
                  </a:solidFill>
                  <a:latin typeface="Courier New" charset="0"/>
                </a:rPr>
                <a:t>{</a:t>
              </a:r>
            </a:p>
            <a:p>
              <a:r>
                <a:rPr lang="en-US" sz="2000" dirty="0">
                  <a:solidFill>
                    <a:srgbClr val="000000"/>
                  </a:solidFill>
                  <a:latin typeface="Courier New" charset="0"/>
                </a:rPr>
                <a:t>    </a:t>
              </a:r>
              <a:r>
                <a:rPr lang="en-US" sz="2000" dirty="0" err="1">
                  <a:solidFill>
                    <a:srgbClr val="000000"/>
                  </a:solidFill>
                  <a:latin typeface="Courier New" charset="0"/>
                </a:rPr>
                <a:t>cout</a:t>
              </a:r>
              <a:r>
                <a:rPr lang="en-US" sz="2000" dirty="0">
                  <a:solidFill>
                    <a:srgbClr val="000000"/>
                  </a:solidFill>
                  <a:latin typeface="Courier New" charset="0"/>
                </a:rPr>
                <a:t> &lt;&lt;</a:t>
              </a:r>
              <a:r>
                <a:rPr lang="en-US" sz="2000" dirty="0" smtClean="0">
                  <a:solidFill>
                    <a:srgbClr val="000000"/>
                  </a:solidFill>
                  <a:latin typeface="Courier New" charset="0"/>
                </a:rPr>
                <a:t> </a:t>
              </a:r>
              <a:r>
                <a:rPr lang="en-US" sz="2000" dirty="0" err="1" smtClean="0">
                  <a:solidFill>
                    <a:srgbClr val="000000"/>
                  </a:solidFill>
                  <a:latin typeface="Courier New" charset="0"/>
                </a:rPr>
                <a:t>n</a:t>
              </a:r>
              <a:r>
                <a:rPr lang="en-US" sz="2000" dirty="0" smtClean="0">
                  <a:solidFill>
                    <a:srgbClr val="000000"/>
                  </a:solidFill>
                  <a:latin typeface="Courier New" charset="0"/>
                </a:rPr>
                <a:t> &lt;</a:t>
              </a:r>
              <a:r>
                <a:rPr lang="en-US" sz="2000" dirty="0">
                  <a:solidFill>
                    <a:srgbClr val="000000"/>
                  </a:solidFill>
                  <a:latin typeface="Courier New" charset="0"/>
                </a:rPr>
                <a:t>&lt; </a:t>
              </a:r>
              <a:r>
                <a:rPr lang="en-US" sz="2000" dirty="0" err="1">
                  <a:solidFill>
                    <a:srgbClr val="000000"/>
                  </a:solidFill>
                  <a:latin typeface="Courier New" charset="0"/>
                </a:rPr>
                <a:t>endl</a:t>
              </a:r>
              <a:r>
                <a:rPr lang="en-US" sz="2000" dirty="0">
                  <a:solidFill>
                    <a:srgbClr val="000000"/>
                  </a:solidFill>
                  <a:latin typeface="Courier New" charset="0"/>
                </a:rPr>
                <a:t>;</a:t>
              </a:r>
            </a:p>
            <a:p>
              <a:r>
                <a:rPr lang="en-US" sz="2000" dirty="0">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0" y="76200"/>
            <a:ext cx="9144000" cy="1143000"/>
          </a:xfrm>
          <a:ln/>
        </p:spPr>
        <p:txBody>
          <a:bodyPr/>
          <a:lstStyle/>
          <a:p>
            <a:r>
              <a:rPr lang="en-US" sz="4000">
                <a:solidFill>
                  <a:srgbClr val="FF0000"/>
                </a:solidFill>
              </a:rPr>
              <a:t>Exercise: Implement</a:t>
            </a:r>
            <a:r>
              <a:rPr lang="en-US" sz="3800">
                <a:solidFill>
                  <a:srgbClr val="FF0000"/>
                </a:solidFill>
              </a:rPr>
              <a:t> </a:t>
            </a:r>
            <a:r>
              <a:rPr lang="en-US" sz="3600" b="1">
                <a:solidFill>
                  <a:srgbClr val="FF0000"/>
                </a:solidFill>
                <a:latin typeface="Courier New" charset="0"/>
              </a:rPr>
              <a:t>mapAll</a:t>
            </a:r>
            <a:endParaRPr lang="en-US" sz="4200">
              <a:solidFill>
                <a:srgbClr val="FF0000"/>
              </a:solidFill>
            </a:endParaRPr>
          </a:p>
        </p:txBody>
      </p:sp>
      <p:sp>
        <p:nvSpPr>
          <p:cNvPr id="708611" name="Text Box 3"/>
          <p:cNvSpPr txBox="1">
            <a:spLocks noChangeArrowheads="1"/>
          </p:cNvSpPr>
          <p:nvPr/>
        </p:nvSpPr>
        <p:spPr bwMode="auto">
          <a:xfrm>
            <a:off x="493713" y="1219200"/>
            <a:ext cx="8172450" cy="415498"/>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Implement the</a:t>
            </a:r>
            <a:r>
              <a:rPr lang="en-US" sz="2400" b="0" dirty="0" smtClean="0">
                <a:solidFill>
                  <a:srgbClr val="000000"/>
                </a:solidFill>
              </a:rPr>
              <a:t> function</a:t>
            </a:r>
            <a:endParaRPr lang="en-US" sz="2400" b="0" dirty="0">
              <a:solidFill>
                <a:srgbClr val="000000"/>
              </a:solidFill>
            </a:endParaRPr>
          </a:p>
        </p:txBody>
      </p:sp>
      <p:sp>
        <p:nvSpPr>
          <p:cNvPr id="708614" name="Text Box 6"/>
          <p:cNvSpPr txBox="1">
            <a:spLocks noChangeArrowheads="1"/>
          </p:cNvSpPr>
          <p:nvPr/>
        </p:nvSpPr>
        <p:spPr bwMode="auto">
          <a:xfrm>
            <a:off x="1371600" y="1752600"/>
            <a:ext cx="61722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void mapAll(void (*fn)(string));</a:t>
            </a:r>
          </a:p>
        </p:txBody>
      </p:sp>
      <p:sp>
        <p:nvSpPr>
          <p:cNvPr id="708615" name="Rectangle 7"/>
          <p:cNvSpPr>
            <a:spLocks noChangeArrowheads="1"/>
          </p:cNvSpPr>
          <p:nvPr/>
        </p:nvSpPr>
        <p:spPr bwMode="auto">
          <a:xfrm>
            <a:off x="482600" y="2236788"/>
            <a:ext cx="8128000" cy="811212"/>
          </a:xfrm>
          <a:prstGeom prst="rect">
            <a:avLst/>
          </a:prstGeom>
          <a:noFill/>
          <a:ln w="9525">
            <a:noFill/>
            <a:miter lim="800000"/>
            <a:headEnd/>
            <a:tailEnd/>
          </a:ln>
          <a:effectLst/>
        </p:spPr>
        <p:txBody>
          <a:bodyPr>
            <a:prstTxWarp prst="textNoShape">
              <a:avLst/>
            </a:prstTxWarp>
          </a:bodyPr>
          <a:lstStyle/>
          <a:p>
            <a:pPr indent="-342900" algn="just">
              <a:lnSpc>
                <a:spcPct val="85000"/>
              </a:lnSpc>
              <a:spcAft>
                <a:spcPct val="50000"/>
              </a:spcAft>
            </a:pPr>
            <a:r>
              <a:rPr lang="en-US" sz="2400" b="0" dirty="0">
                <a:solidFill>
                  <a:srgbClr val="000000"/>
                </a:solidFill>
              </a:rPr>
              <a:t>as part of the</a:t>
            </a:r>
            <a:r>
              <a:rPr lang="en-US" sz="2400" b="0" dirty="0" smtClean="0">
                <a:solidFill>
                  <a:srgbClr val="000000"/>
                </a:solidFill>
              </a:rPr>
              <a:t> </a:t>
            </a:r>
            <a:r>
              <a:rPr lang="en-US" sz="2000" dirty="0" err="1" smtClean="0">
                <a:solidFill>
                  <a:srgbClr val="000000"/>
                </a:solidFill>
                <a:latin typeface="Courier New" charset="0"/>
              </a:rPr>
              <a:t>StringMap</a:t>
            </a:r>
            <a:r>
              <a:rPr lang="en-US" sz="2400" b="0" dirty="0" smtClean="0">
                <a:solidFill>
                  <a:srgbClr val="000000"/>
                </a:solidFill>
              </a:rPr>
              <a:t> class, for which the private section looks like this: </a:t>
            </a:r>
            <a:endParaRPr lang="en-US" sz="2400" b="0" dirty="0">
              <a:solidFill>
                <a:srgbClr val="000000"/>
              </a:solidFill>
            </a:endParaRPr>
          </a:p>
        </p:txBody>
      </p:sp>
      <p:grpSp>
        <p:nvGrpSpPr>
          <p:cNvPr id="2" name="Group 7"/>
          <p:cNvGrpSpPr/>
          <p:nvPr/>
        </p:nvGrpSpPr>
        <p:grpSpPr>
          <a:xfrm>
            <a:off x="910770" y="3080655"/>
            <a:ext cx="7398659" cy="3293533"/>
            <a:chOff x="910770" y="2971800"/>
            <a:chExt cx="7398659" cy="3293533"/>
          </a:xfrm>
        </p:grpSpPr>
        <p:sp>
          <p:nvSpPr>
            <p:cNvPr id="7" name="Rectangle 6"/>
            <p:cNvSpPr/>
            <p:nvPr/>
          </p:nvSpPr>
          <p:spPr bwMode="auto">
            <a:xfrm>
              <a:off x="914400" y="2971800"/>
              <a:ext cx="7395029" cy="329353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200">
                <a:solidFill>
                  <a:srgbClr val="000000"/>
                </a:solidFill>
                <a:latin typeface="Courier New" charset="0"/>
              </a:endParaRPr>
            </a:p>
          </p:txBody>
        </p:sp>
        <p:sp>
          <p:nvSpPr>
            <p:cNvPr id="6" name="Rectangle 5"/>
            <p:cNvSpPr/>
            <p:nvPr/>
          </p:nvSpPr>
          <p:spPr>
            <a:xfrm>
              <a:off x="910770" y="2990369"/>
              <a:ext cx="7391400" cy="3270126"/>
            </a:xfrm>
            <a:prstGeom prst="rect">
              <a:avLst/>
            </a:prstGeom>
          </p:spPr>
          <p:txBody>
            <a:bodyPr wrap="square">
              <a:spAutoFit/>
            </a:bodyPr>
            <a:lstStyle/>
            <a:p>
              <a:r>
                <a:rPr lang="en-US" dirty="0" smtClean="0">
                  <a:solidFill>
                    <a:srgbClr val="0000FF"/>
                  </a:solidFill>
                  <a:latin typeface="Courier New" charset="0"/>
                </a:rPr>
                <a:t>/* Type definition for cells in the bucket chain */</a:t>
              </a:r>
            </a:p>
            <a:p>
              <a:endParaRPr lang="en-US" sz="900" dirty="0" smtClean="0">
                <a:solidFill>
                  <a:srgbClr val="000000"/>
                </a:solidFill>
                <a:latin typeface="Courier New" charset="0"/>
              </a:endParaRPr>
            </a:p>
            <a:p>
              <a:r>
                <a:rPr lang="en-US" dirty="0" smtClean="0">
                  <a:solidFill>
                    <a:srgbClr val="000000"/>
                  </a:solidFill>
                  <a:latin typeface="Courier New" charset="0"/>
                </a:rPr>
                <a:t>   </a:t>
              </a:r>
              <a:r>
                <a:rPr lang="en-US" dirty="0" err="1" smtClean="0">
                  <a:solidFill>
                    <a:srgbClr val="000000"/>
                  </a:solidFill>
                  <a:latin typeface="Courier New" charset="0"/>
                </a:rPr>
                <a:t>struct</a:t>
              </a:r>
              <a:r>
                <a:rPr lang="en-US" dirty="0" smtClean="0">
                  <a:solidFill>
                    <a:srgbClr val="000000"/>
                  </a:solidFill>
                  <a:latin typeface="Courier New" charset="0"/>
                </a:rPr>
                <a:t> Cell {</a:t>
              </a:r>
            </a:p>
            <a:p>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key;</a:t>
              </a:r>
            </a:p>
            <a:p>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value;</a:t>
              </a:r>
            </a:p>
            <a:p>
              <a:r>
                <a:rPr lang="en-US" dirty="0" smtClean="0">
                  <a:solidFill>
                    <a:srgbClr val="000000"/>
                  </a:solidFill>
                  <a:latin typeface="Courier New" charset="0"/>
                </a:rPr>
                <a:t>      Cell *link;</a:t>
              </a:r>
            </a:p>
            <a:p>
              <a:r>
                <a:rPr lang="en-US" dirty="0" smtClean="0">
                  <a:solidFill>
                    <a:srgbClr val="000000"/>
                  </a:solidFill>
                  <a:latin typeface="Courier New" charset="0"/>
                </a:rPr>
                <a:t>   };</a:t>
              </a:r>
            </a:p>
            <a:p>
              <a:endParaRPr lang="en-US" sz="1000" dirty="0" smtClean="0">
                <a:solidFill>
                  <a:srgbClr val="000000"/>
                </a:solidFill>
                <a:latin typeface="Courier New" charset="0"/>
              </a:endParaRPr>
            </a:p>
            <a:p>
              <a:r>
                <a:rPr lang="en-US" dirty="0" smtClean="0">
                  <a:solidFill>
                    <a:srgbClr val="0000FF"/>
                  </a:solidFill>
                  <a:latin typeface="Courier New" charset="0"/>
                </a:rPr>
                <a:t>/* Constant definitions */</a:t>
              </a:r>
            </a:p>
            <a:p>
              <a:endParaRPr lang="en-US" sz="900" dirty="0" smtClean="0">
                <a:solidFill>
                  <a:srgbClr val="000000"/>
                </a:solidFill>
                <a:latin typeface="Courier New" charset="0"/>
              </a:endParaRPr>
            </a:p>
            <a:p>
              <a:r>
                <a:rPr lang="en-US" dirty="0" smtClean="0">
                  <a:solidFill>
                    <a:srgbClr val="000000"/>
                  </a:solidFill>
                  <a:latin typeface="Courier New" charset="0"/>
                </a:rPr>
                <a:t>   static const </a:t>
              </a:r>
              <a:r>
                <a:rPr lang="en-US" dirty="0" err="1" smtClean="0">
                  <a:solidFill>
                    <a:srgbClr val="000000"/>
                  </a:solidFill>
                  <a:latin typeface="Courier New" charset="0"/>
                </a:rPr>
                <a:t>int</a:t>
              </a:r>
              <a:r>
                <a:rPr lang="en-US" dirty="0" smtClean="0">
                  <a:solidFill>
                    <a:srgbClr val="000000"/>
                  </a:solidFill>
                  <a:latin typeface="Courier New" charset="0"/>
                </a:rPr>
                <a:t> INITIAL_BUCKET_COUNT = 13;</a:t>
              </a:r>
            </a:p>
            <a:p>
              <a:endParaRPr lang="en-US" sz="900" dirty="0" smtClean="0">
                <a:solidFill>
                  <a:srgbClr val="000000"/>
                </a:solidFill>
                <a:latin typeface="Courier New" charset="0"/>
              </a:endParaRPr>
            </a:p>
            <a:p>
              <a:r>
                <a:rPr lang="en-US" dirty="0" smtClean="0">
                  <a:solidFill>
                    <a:srgbClr val="0000FF"/>
                  </a:solidFill>
                  <a:latin typeface="Courier New" charset="0"/>
                </a:rPr>
                <a:t>/* Instance variables */</a:t>
              </a:r>
            </a:p>
            <a:p>
              <a:endParaRPr lang="en-US" sz="900" dirty="0" smtClean="0">
                <a:solidFill>
                  <a:srgbClr val="000000"/>
                </a:solidFill>
                <a:latin typeface="Courier New" charset="0"/>
              </a:endParaRPr>
            </a:p>
            <a:p>
              <a:r>
                <a:rPr lang="en-US" dirty="0" smtClean="0">
                  <a:solidFill>
                    <a:srgbClr val="000000"/>
                  </a:solidFill>
                  <a:latin typeface="Courier New" charset="0"/>
                </a:rPr>
                <a:t>   Cell **buckets;        </a:t>
              </a:r>
              <a:r>
                <a:rPr lang="en-US" dirty="0" smtClean="0">
                  <a:solidFill>
                    <a:srgbClr val="0000FF"/>
                  </a:solidFill>
                  <a:latin typeface="Courier New" charset="0"/>
                </a:rPr>
                <a:t>/* Dynamic array of pointers to cells */</a:t>
              </a:r>
            </a:p>
            <a:p>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smtClean="0">
                  <a:solidFill>
                    <a:srgbClr val="0000FF"/>
                  </a:solidFill>
                  <a:latin typeface="Courier New" charset="0"/>
                </a:rPr>
                <a:t>/* The number of buckets in the array */</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Passing Data to Mapping </a:t>
            </a:r>
            <a:r>
              <a:rPr lang="en-US" sz="4000" dirty="0">
                <a:solidFill>
                  <a:srgbClr val="FF0000"/>
                </a:solidFill>
              </a:rPr>
              <a:t>Functions</a:t>
            </a:r>
            <a:endParaRPr lang="en-US" dirty="0">
              <a:solidFill>
                <a:srgbClr val="FF0000"/>
              </a:solidFill>
            </a:endParaRPr>
          </a:p>
        </p:txBody>
      </p:sp>
      <p:sp>
        <p:nvSpPr>
          <p:cNvPr id="700419" name="Rectangle 3"/>
          <p:cNvSpPr>
            <a:spLocks noChangeArrowheads="1"/>
          </p:cNvSpPr>
          <p:nvPr/>
        </p:nvSpPr>
        <p:spPr bwMode="auto">
          <a:xfrm>
            <a:off x="482600" y="1155700"/>
            <a:ext cx="8128000"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a:t>
            </a:r>
            <a:r>
              <a:rPr lang="en-US" sz="2400" b="0" dirty="0" smtClean="0">
                <a:solidFill>
                  <a:srgbClr val="000000"/>
                </a:solidFill>
              </a:rPr>
              <a:t> biggest problem with using mapping functions is that it is difficult to pass client information from the client back to the callback function.  The C++ packages that support callback functions typically support two different strategies for achieving this goal:</a:t>
            </a:r>
          </a:p>
          <a:p>
            <a:pPr marL="342900" indent="-342900" algn="just">
              <a:lnSpc>
                <a:spcPct val="85000"/>
              </a:lnSpc>
              <a:spcAft>
                <a:spcPct val="50000"/>
              </a:spcAft>
              <a:buFontTx/>
              <a:buChar char="•"/>
            </a:pPr>
            <a:endParaRPr lang="en-US" sz="2400" b="0" dirty="0">
              <a:solidFill>
                <a:srgbClr val="000000"/>
              </a:solidFill>
            </a:endParaRPr>
          </a:p>
        </p:txBody>
      </p:sp>
      <p:grpSp>
        <p:nvGrpSpPr>
          <p:cNvPr id="2" name="Group 9"/>
          <p:cNvGrpSpPr>
            <a:grpSpLocks/>
          </p:cNvGrpSpPr>
          <p:nvPr/>
        </p:nvGrpSpPr>
        <p:grpSpPr bwMode="auto">
          <a:xfrm>
            <a:off x="794732" y="2949575"/>
            <a:ext cx="7864475" cy="676275"/>
            <a:chOff x="288" y="768"/>
            <a:chExt cx="4954" cy="426"/>
          </a:xfrm>
        </p:grpSpPr>
        <p:sp>
          <p:nvSpPr>
            <p:cNvPr id="12" name="Text Box 3"/>
            <p:cNvSpPr txBox="1">
              <a:spLocks noChangeArrowheads="1"/>
            </p:cNvSpPr>
            <p:nvPr/>
          </p:nvSpPr>
          <p:spPr bwMode="auto">
            <a:xfrm>
              <a:off x="520" y="768"/>
              <a:ext cx="4722" cy="426"/>
            </a:xfrm>
            <a:prstGeom prst="rect">
              <a:avLst/>
            </a:prstGeom>
            <a:noFill/>
            <a:ln w="9525">
              <a:noFill/>
              <a:miter lim="800000"/>
              <a:headEnd/>
              <a:tailEnd/>
            </a:ln>
            <a:effectLst/>
          </p:spPr>
          <p:txBody>
            <a:bodyPr wrap="square">
              <a:prstTxWarp prst="textNoShape">
                <a:avLst/>
              </a:prstTxWarp>
              <a:spAutoFit/>
            </a:bodyPr>
            <a:lstStyle/>
            <a:p>
              <a:pPr algn="just">
                <a:lnSpc>
                  <a:spcPct val="85000"/>
                </a:lnSpc>
                <a:spcBef>
                  <a:spcPct val="50000"/>
                </a:spcBef>
              </a:pPr>
              <a:r>
                <a:rPr lang="en-US" sz="2200" b="0" dirty="0" smtClean="0">
                  <a:solidFill>
                    <a:srgbClr val="000000"/>
                  </a:solidFill>
                </a:rPr>
                <a:t>Passing an additional argument to the mapping function, which is then included in the set of arguments to the callback function.</a:t>
              </a:r>
              <a:endParaRPr lang="en-US" sz="2200" b="0" dirty="0">
                <a:solidFill>
                  <a:srgbClr val="000000"/>
                </a:solidFill>
              </a:endParaRPr>
            </a:p>
          </p:txBody>
        </p:sp>
        <p:sp>
          <p:nvSpPr>
            <p:cNvPr id="13" name="Text Box 6"/>
            <p:cNvSpPr txBox="1">
              <a:spLocks noChangeArrowheads="1"/>
            </p:cNvSpPr>
            <p:nvPr/>
          </p:nvSpPr>
          <p:spPr bwMode="auto">
            <a:xfrm>
              <a:off x="288" y="768"/>
              <a:ext cx="336" cy="254"/>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200" b="0">
                  <a:solidFill>
                    <a:srgbClr val="000000"/>
                  </a:solidFill>
                </a:rPr>
                <a:t>1.</a:t>
              </a:r>
            </a:p>
          </p:txBody>
        </p:sp>
      </p:grpSp>
      <p:grpSp>
        <p:nvGrpSpPr>
          <p:cNvPr id="3" name="Group 9"/>
          <p:cNvGrpSpPr>
            <a:grpSpLocks/>
          </p:cNvGrpSpPr>
          <p:nvPr/>
        </p:nvGrpSpPr>
        <p:grpSpPr bwMode="auto">
          <a:xfrm>
            <a:off x="789820" y="3733801"/>
            <a:ext cx="7864475" cy="963613"/>
            <a:chOff x="288" y="768"/>
            <a:chExt cx="4954" cy="607"/>
          </a:xfrm>
        </p:grpSpPr>
        <p:sp>
          <p:nvSpPr>
            <p:cNvPr id="15" name="Text Box 3"/>
            <p:cNvSpPr txBox="1">
              <a:spLocks noChangeArrowheads="1"/>
            </p:cNvSpPr>
            <p:nvPr/>
          </p:nvSpPr>
          <p:spPr bwMode="auto">
            <a:xfrm>
              <a:off x="520" y="768"/>
              <a:ext cx="4722" cy="607"/>
            </a:xfrm>
            <a:prstGeom prst="rect">
              <a:avLst/>
            </a:prstGeom>
            <a:noFill/>
            <a:ln w="9525">
              <a:noFill/>
              <a:miter lim="800000"/>
              <a:headEnd/>
              <a:tailEnd/>
            </a:ln>
            <a:effectLst/>
          </p:spPr>
          <p:txBody>
            <a:bodyPr wrap="square">
              <a:prstTxWarp prst="textNoShape">
                <a:avLst/>
              </a:prstTxWarp>
              <a:spAutoFit/>
            </a:bodyPr>
            <a:lstStyle/>
            <a:p>
              <a:pPr algn="just">
                <a:lnSpc>
                  <a:spcPct val="85000"/>
                </a:lnSpc>
                <a:spcBef>
                  <a:spcPct val="50000"/>
                </a:spcBef>
              </a:pPr>
              <a:r>
                <a:rPr lang="en-US" sz="2200" b="0" dirty="0" smtClean="0">
                  <a:solidFill>
                    <a:srgbClr val="000000"/>
                  </a:solidFill>
                </a:rPr>
                <a:t>Passing a function object to the mapping function.  A </a:t>
              </a:r>
              <a:r>
                <a:rPr lang="en-US" sz="2200" i="1" dirty="0" smtClean="0">
                  <a:solidFill>
                    <a:srgbClr val="000000"/>
                  </a:solidFill>
                </a:rPr>
                <a:t>function object</a:t>
              </a:r>
              <a:r>
                <a:rPr lang="en-US" sz="2200" b="0" dirty="0" smtClean="0">
                  <a:solidFill>
                    <a:srgbClr val="000000"/>
                  </a:solidFill>
                </a:rPr>
                <a:t> is simply any object that overloads the function-call operator, which is designated in C++ as </a:t>
              </a:r>
              <a:r>
                <a:rPr lang="en-US" sz="2000" dirty="0" smtClean="0">
                  <a:solidFill>
                    <a:srgbClr val="000000"/>
                  </a:solidFill>
                  <a:latin typeface="Courier New"/>
                  <a:cs typeface="Courier New"/>
                </a:rPr>
                <a:t>operator()</a:t>
              </a:r>
              <a:r>
                <a:rPr lang="en-US" sz="2200" b="0" dirty="0" smtClean="0">
                  <a:solidFill>
                    <a:srgbClr val="000000"/>
                  </a:solidFill>
                </a:rPr>
                <a:t>.</a:t>
              </a:r>
              <a:endParaRPr lang="en-US" sz="2200" b="0" dirty="0">
                <a:solidFill>
                  <a:srgbClr val="000000"/>
                </a:solidFill>
              </a:endParaRPr>
            </a:p>
          </p:txBody>
        </p:sp>
        <p:sp>
          <p:nvSpPr>
            <p:cNvPr id="16" name="Text Box 6"/>
            <p:cNvSpPr txBox="1">
              <a:spLocks noChangeArrowheads="1"/>
            </p:cNvSpPr>
            <p:nvPr/>
          </p:nvSpPr>
          <p:spPr bwMode="auto">
            <a:xfrm>
              <a:off x="288" y="768"/>
              <a:ext cx="336" cy="254"/>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200" b="0" dirty="0" smtClean="0">
                  <a:solidFill>
                    <a:srgbClr val="000000"/>
                  </a:solidFill>
                </a:rPr>
                <a:t>2.</a:t>
              </a:r>
              <a:endParaRPr lang="en-US" sz="2200" b="0" dirty="0">
                <a:solidFill>
                  <a:srgbClr val="000000"/>
                </a:solidFill>
              </a:endParaRPr>
            </a:p>
          </p:txBody>
        </p:sp>
      </p:grpSp>
      <p:sp>
        <p:nvSpPr>
          <p:cNvPr id="17" name="Rectangle 3"/>
          <p:cNvSpPr>
            <a:spLocks noChangeArrowheads="1"/>
          </p:cNvSpPr>
          <p:nvPr/>
        </p:nvSpPr>
        <p:spPr bwMode="auto">
          <a:xfrm>
            <a:off x="482600" y="4813300"/>
            <a:ext cx="8128000"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For the last bit of today’s class, I’ll go through each of these strategies in the context of a program that writes out every word in the English lexicon that has a particular length.</a:t>
            </a:r>
          </a:p>
          <a:p>
            <a:pPr marL="342900" indent="-342900" algn="just">
              <a:lnSpc>
                <a:spcPct val="85000"/>
              </a:lnSpc>
              <a:spcAft>
                <a:spcPct val="50000"/>
              </a:spcAft>
              <a:buFontTx/>
              <a:buChar char="•"/>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Methods </a:t>
            </a:r>
            <a:r>
              <a:rPr lang="en-US" sz="4000" dirty="0">
                <a:solidFill>
                  <a:srgbClr val="FF0000"/>
                </a:solidFill>
              </a:rPr>
              <a:t>in the</a:t>
            </a:r>
            <a:r>
              <a:rPr lang="en-US" sz="4000" dirty="0" smtClean="0">
                <a:solidFill>
                  <a:srgbClr val="FF0000"/>
                </a:solidFill>
              </a:rPr>
              <a:t> </a:t>
            </a:r>
            <a:r>
              <a:rPr lang="en-US" sz="3800" b="1" dirty="0" smtClean="0">
                <a:solidFill>
                  <a:srgbClr val="FF0000"/>
                </a:solidFill>
                <a:latin typeface="Courier New" charset="0"/>
              </a:rPr>
              <a:t>algorithm</a:t>
            </a:r>
            <a:r>
              <a:rPr lang="en-US" sz="4000" dirty="0" smtClean="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max</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x</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y</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a:t>
            </a:r>
            <a:r>
              <a:rPr lang="en-US" sz="1800" b="0" dirty="0" smtClean="0">
                <a:solidFill>
                  <a:srgbClr val="000000"/>
                </a:solidFill>
              </a:rPr>
              <a:t> greater of </a:t>
            </a:r>
            <a:r>
              <a:rPr lang="en-US" sz="1800" b="0" i="1" dirty="0" err="1" smtClean="0">
                <a:solidFill>
                  <a:srgbClr val="000000"/>
                </a:solidFill>
              </a:rPr>
              <a:t>x</a:t>
            </a:r>
            <a:r>
              <a:rPr lang="en-US" sz="1800" b="0" i="1" dirty="0" smtClean="0">
                <a:solidFill>
                  <a:srgbClr val="000000"/>
                </a:solidFill>
              </a:rPr>
              <a:t> </a:t>
            </a:r>
            <a:r>
              <a:rPr lang="en-US" sz="1800" b="0" dirty="0" smtClean="0">
                <a:solidFill>
                  <a:srgbClr val="000000"/>
                </a:solidFill>
              </a:rPr>
              <a:t>and </a:t>
            </a:r>
            <a:r>
              <a:rPr lang="en-US" sz="1800" b="0" i="1" dirty="0" err="1" smtClean="0">
                <a:solidFill>
                  <a:srgbClr val="000000"/>
                </a:solidFill>
              </a:rPr>
              <a:t>y</a:t>
            </a:r>
            <a:r>
              <a:rPr lang="en-US" sz="1800" b="0" i="1" dirty="0" smtClean="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min</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x</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y</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a:t>
            </a:r>
            <a:r>
              <a:rPr lang="en-US" sz="1800" b="0" dirty="0" smtClean="0">
                <a:solidFill>
                  <a:srgbClr val="000000"/>
                </a:solidFill>
              </a:rPr>
              <a:t> lesser of </a:t>
            </a:r>
            <a:r>
              <a:rPr lang="en-US" sz="1800" b="0" i="1" dirty="0" err="1" smtClean="0">
                <a:solidFill>
                  <a:srgbClr val="000000"/>
                </a:solidFill>
              </a:rPr>
              <a:t>x</a:t>
            </a:r>
            <a:r>
              <a:rPr lang="en-US" sz="1800" b="0" i="1" dirty="0" smtClean="0">
                <a:solidFill>
                  <a:srgbClr val="000000"/>
                </a:solidFill>
              </a:rPr>
              <a:t> </a:t>
            </a:r>
            <a:r>
              <a:rPr lang="en-US" sz="1800" b="0" dirty="0" smtClean="0">
                <a:solidFill>
                  <a:srgbClr val="000000"/>
                </a:solidFill>
              </a:rPr>
              <a:t>and </a:t>
            </a:r>
            <a:r>
              <a:rPr lang="en-US" sz="1800" b="0" i="1" dirty="0" err="1" smtClean="0">
                <a:solidFill>
                  <a:srgbClr val="000000"/>
                </a:solidFill>
              </a:rPr>
              <a:t>y</a:t>
            </a:r>
            <a:r>
              <a:rPr lang="en-US" sz="1800" b="0" i="1" dirty="0" smtClean="0">
                <a:solidFill>
                  <a:srgbClr val="000000"/>
                </a:solidFill>
              </a:rPr>
              <a:t>.</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swap</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x</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y</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Swaps the reference parameters </a:t>
            </a:r>
            <a:r>
              <a:rPr lang="en-US" sz="1800" b="0" i="1" dirty="0" err="1" smtClean="0">
                <a:solidFill>
                  <a:srgbClr val="000000"/>
                </a:solidFill>
              </a:rPr>
              <a:t>x</a:t>
            </a:r>
            <a:r>
              <a:rPr lang="en-US" sz="1800" b="0" i="1" dirty="0" smtClean="0">
                <a:solidFill>
                  <a:srgbClr val="000000"/>
                </a:solidFill>
              </a:rPr>
              <a:t> </a:t>
            </a:r>
            <a:r>
              <a:rPr lang="en-US" sz="1800" b="0" dirty="0" smtClean="0">
                <a:solidFill>
                  <a:srgbClr val="000000"/>
                </a:solidFill>
              </a:rPr>
              <a:t>and </a:t>
            </a:r>
            <a:r>
              <a:rPr lang="en-US" sz="1800" b="0" i="1" dirty="0" err="1" smtClean="0">
                <a:solidFill>
                  <a:srgbClr val="000000"/>
                </a:solidFill>
              </a:rPr>
              <a:t>y</a:t>
            </a:r>
            <a:r>
              <a:rPr lang="en-US" sz="1800" b="0" i="1" dirty="0" smtClean="0">
                <a:solidFill>
                  <a:srgbClr val="000000"/>
                </a:solidFill>
              </a:rPr>
              <a:t>.</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iter_swap(</a:t>
            </a:r>
            <a:r>
              <a:rPr lang="en-US" sz="2000" b="0" i="1" dirty="0" smtClean="0">
                <a:solidFill>
                  <a:srgbClr val="000000"/>
                </a:solidFill>
                <a:latin typeface="Times New Roman"/>
                <a:cs typeface="Times New Roman"/>
              </a:rPr>
              <a:t>i</a:t>
            </a:r>
            <a:r>
              <a:rPr lang="en-US" sz="2000" b="0" baseline="-25000" dirty="0" smtClean="0">
                <a:solidFill>
                  <a:srgbClr val="000000"/>
                </a:solidFill>
                <a:latin typeface="Times New Roman"/>
                <a:cs typeface="Times New Roman"/>
              </a:rPr>
              <a:t>1</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i</a:t>
            </a:r>
            <a:r>
              <a:rPr lang="en-US" sz="2000" b="0" baseline="-25000" dirty="0" smtClean="0">
                <a:solidFill>
                  <a:srgbClr val="000000"/>
                </a:solidFill>
                <a:latin typeface="Times New Roman"/>
                <a:cs typeface="Times New Roman"/>
              </a:rPr>
              <a:t>2</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Swaps the values addressed by the </a:t>
            </a:r>
            <a:r>
              <a:rPr lang="en-US" sz="1800" b="0" dirty="0" err="1" smtClean="0">
                <a:solidFill>
                  <a:srgbClr val="000000"/>
                </a:solidFill>
              </a:rPr>
              <a:t>iterators</a:t>
            </a:r>
            <a:r>
              <a:rPr lang="en-US" sz="1800" b="0" dirty="0" smtClean="0">
                <a:solidFill>
                  <a:srgbClr val="000000"/>
                </a:solidFill>
              </a:rPr>
              <a:t> </a:t>
            </a:r>
            <a:r>
              <a:rPr lang="en-US" sz="1800" b="0" i="1" dirty="0" smtClean="0">
                <a:solidFill>
                  <a:srgbClr val="000000"/>
                </a:solidFill>
              </a:rPr>
              <a:t>i</a:t>
            </a:r>
            <a:r>
              <a:rPr lang="en-US" sz="1800" b="0" baseline="-25000" dirty="0" smtClean="0">
                <a:solidFill>
                  <a:srgbClr val="000000"/>
                </a:solidFill>
              </a:rPr>
              <a:t>1</a:t>
            </a:r>
            <a:r>
              <a:rPr lang="en-US" sz="1800" b="0" i="1" dirty="0" smtClean="0">
                <a:solidFill>
                  <a:srgbClr val="000000"/>
                </a:solidFill>
              </a:rPr>
              <a:t> </a:t>
            </a:r>
            <a:r>
              <a:rPr lang="en-US" sz="1800" b="0" dirty="0" smtClean="0">
                <a:solidFill>
                  <a:srgbClr val="000000"/>
                </a:solidFill>
              </a:rPr>
              <a:t>and </a:t>
            </a:r>
            <a:r>
              <a:rPr lang="en-US" sz="1800" b="0" i="1" dirty="0" smtClean="0">
                <a:solidFill>
                  <a:srgbClr val="000000"/>
                </a:solidFill>
              </a:rPr>
              <a:t>i</a:t>
            </a:r>
            <a:r>
              <a:rPr lang="en-US" sz="1800" b="0" baseline="-25000" dirty="0" smtClean="0">
                <a:solidFill>
                  <a:srgbClr val="000000"/>
                </a:solidFill>
              </a:rPr>
              <a:t>2</a:t>
            </a:r>
            <a:r>
              <a:rPr lang="en-US" sz="1800" b="0" i="1" dirty="0" smtClean="0">
                <a:solidFill>
                  <a:srgbClr val="000000"/>
                </a:solidFill>
              </a:rPr>
              <a:t>.</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binary_search(</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4" name="Text Box 6"/>
          <p:cNvSpPr txBox="1">
            <a:spLocks noChangeArrowheads="1"/>
          </p:cNvSpPr>
          <p:nvPr/>
        </p:nvSpPr>
        <p:spPr bwMode="auto">
          <a:xfrm>
            <a:off x="954315" y="4236735"/>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t>
            </a:r>
            <a:r>
              <a:rPr lang="en-US" sz="1600" dirty="0" smtClean="0">
                <a:solidFill>
                  <a:srgbClr val="000000"/>
                </a:solidFill>
                <a:latin typeface="Courier New"/>
                <a:cs typeface="Courier New"/>
              </a:rPr>
              <a:t>true</a:t>
            </a:r>
            <a:r>
              <a:rPr lang="en-US" sz="1800" b="0" dirty="0" smtClean="0">
                <a:solidFill>
                  <a:srgbClr val="000000"/>
                </a:solidFill>
              </a:rPr>
              <a:t> if the </a:t>
            </a:r>
            <a:r>
              <a:rPr lang="en-US" sz="1800" b="0" dirty="0" err="1" smtClean="0">
                <a:solidFill>
                  <a:srgbClr val="000000"/>
                </a:solidFill>
              </a:rPr>
              <a:t>iterator</a:t>
            </a:r>
            <a:r>
              <a:rPr lang="en-US" sz="1800" b="0" dirty="0" smtClean="0">
                <a:solidFill>
                  <a:srgbClr val="000000"/>
                </a:solidFill>
              </a:rPr>
              <a:t> range contains the specified value.</a:t>
            </a:r>
            <a:endParaRPr lang="en-US" sz="1800" b="0" dirty="0">
              <a:solidFill>
                <a:srgbClr val="000000"/>
              </a:solidFill>
            </a:endParaRP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copy</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out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6" name="Text Box 6"/>
          <p:cNvSpPr txBox="1">
            <a:spLocks noChangeArrowheads="1"/>
          </p:cNvSpPr>
          <p:nvPr/>
        </p:nvSpPr>
        <p:spPr bwMode="auto">
          <a:xfrm>
            <a:off x="954315" y="4900159"/>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Copies the </a:t>
            </a:r>
            <a:r>
              <a:rPr lang="en-US" sz="1800" b="0" dirty="0" err="1" smtClean="0">
                <a:solidFill>
                  <a:srgbClr val="000000"/>
                </a:solidFill>
              </a:rPr>
              <a:t>iterator</a:t>
            </a:r>
            <a:r>
              <a:rPr lang="en-US" sz="1800" b="0" dirty="0" smtClean="0">
                <a:solidFill>
                  <a:srgbClr val="000000"/>
                </a:solidFill>
              </a:rPr>
              <a:t> range to the output </a:t>
            </a:r>
            <a:r>
              <a:rPr lang="en-US" sz="1800" b="0" dirty="0" err="1" smtClean="0">
                <a:solidFill>
                  <a:srgbClr val="000000"/>
                </a:solidFill>
              </a:rPr>
              <a:t>iterator</a:t>
            </a:r>
            <a:r>
              <a:rPr lang="en-US" sz="1800" b="0" dirty="0" smtClean="0">
                <a:solidFill>
                  <a:srgbClr val="000000"/>
                </a:solidFill>
              </a:rPr>
              <a:t>.</a:t>
            </a:r>
            <a:endParaRPr lang="en-US" sz="1800" b="0" dirty="0">
              <a:solidFill>
                <a:srgbClr val="000000"/>
              </a:solidFill>
            </a:endParaRP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count</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Counts the number of values in the </a:t>
            </a:r>
            <a:r>
              <a:rPr lang="en-US" sz="1800" b="0" dirty="0" err="1" smtClean="0">
                <a:solidFill>
                  <a:srgbClr val="000000"/>
                </a:solidFill>
              </a:rPr>
              <a:t>iterator</a:t>
            </a:r>
            <a:r>
              <a:rPr lang="en-US" sz="1800" b="0" dirty="0" smtClean="0">
                <a:solidFill>
                  <a:srgbClr val="000000"/>
                </a:solidFill>
              </a:rPr>
              <a:t> range that are equal to </a:t>
            </a:r>
            <a:r>
              <a:rPr lang="en-US" sz="1800" b="0" i="1" dirty="0" smtClean="0">
                <a:solidFill>
                  <a:srgbClr val="000000"/>
                </a:solidFill>
              </a:rPr>
              <a:t>value.</a:t>
            </a:r>
            <a:endParaRPr lang="en-US" sz="1800" b="0" dirty="0">
              <a:solidFill>
                <a:srgbClr val="000000"/>
              </a:solidFill>
            </a:endParaRP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fill</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Sets every element in the </a:t>
            </a:r>
            <a:r>
              <a:rPr lang="en-US" sz="1800" b="0" dirty="0" err="1" smtClean="0">
                <a:solidFill>
                  <a:srgbClr val="000000"/>
                </a:solidFill>
              </a:rPr>
              <a:t>iterator</a:t>
            </a:r>
            <a:r>
              <a:rPr lang="en-US" sz="1800" b="0" dirty="0" smtClean="0">
                <a:solidFill>
                  <a:srgbClr val="000000"/>
                </a:solidFill>
              </a:rPr>
              <a:t> range to </a:t>
            </a:r>
            <a:r>
              <a:rPr lang="en-US" sz="1800" b="0" i="1" dirty="0" smtClean="0">
                <a:solidFill>
                  <a:srgbClr val="000000"/>
                </a:solidFill>
              </a:rPr>
              <a:t>value.</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Methods </a:t>
            </a:r>
            <a:r>
              <a:rPr lang="en-US" sz="4000" dirty="0">
                <a:solidFill>
                  <a:srgbClr val="FF0000"/>
                </a:solidFill>
              </a:rPr>
              <a:t>in the</a:t>
            </a:r>
            <a:r>
              <a:rPr lang="en-US" sz="4000" dirty="0" smtClean="0">
                <a:solidFill>
                  <a:srgbClr val="FF0000"/>
                </a:solidFill>
              </a:rPr>
              <a:t> </a:t>
            </a:r>
            <a:r>
              <a:rPr lang="en-US" sz="3800" b="1" dirty="0" smtClean="0">
                <a:solidFill>
                  <a:srgbClr val="FF0000"/>
                </a:solidFill>
                <a:latin typeface="Courier New" charset="0"/>
              </a:rPr>
              <a:t>algorithm</a:t>
            </a:r>
            <a:r>
              <a:rPr lang="en-US" sz="4000" dirty="0" smtClean="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find</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a:t>
            </a:r>
            <a:r>
              <a:rPr lang="en-US" sz="1800" b="0" dirty="0" smtClean="0">
                <a:solidFill>
                  <a:srgbClr val="000000"/>
                </a:solidFill>
              </a:rPr>
              <a:t> an </a:t>
            </a:r>
            <a:r>
              <a:rPr lang="en-US" sz="1800" b="0" dirty="0" err="1" smtClean="0">
                <a:solidFill>
                  <a:srgbClr val="000000"/>
                </a:solidFill>
              </a:rPr>
              <a:t>iterator</a:t>
            </a:r>
            <a:r>
              <a:rPr lang="en-US" sz="1800" b="0" dirty="0" smtClean="0">
                <a:solidFill>
                  <a:srgbClr val="000000"/>
                </a:solidFill>
              </a:rPr>
              <a:t> to the first element in the </a:t>
            </a:r>
            <a:r>
              <a:rPr lang="en-US" sz="1800" b="0" dirty="0" err="1" smtClean="0">
                <a:solidFill>
                  <a:srgbClr val="000000"/>
                </a:solidFill>
              </a:rPr>
              <a:t>iterator</a:t>
            </a:r>
            <a:r>
              <a:rPr lang="en-US" sz="1800" b="0" dirty="0" smtClean="0">
                <a:solidFill>
                  <a:srgbClr val="000000"/>
                </a:solidFill>
              </a:rPr>
              <a:t> range that is equal to </a:t>
            </a:r>
            <a:r>
              <a:rPr lang="en-US" sz="1800" b="0" i="1" dirty="0" smtClean="0">
                <a:solidFill>
                  <a:srgbClr val="000000"/>
                </a:solidFill>
              </a:rPr>
              <a:t>value</a:t>
            </a:r>
            <a:r>
              <a:rPr lang="en-US" sz="1800" b="0" i="1" dirty="0" smtClean="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merge</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begin</a:t>
            </a:r>
            <a:r>
              <a:rPr lang="en-US" sz="2000" b="0" baseline="-25000" dirty="0" smtClean="0">
                <a:solidFill>
                  <a:srgbClr val="000000"/>
                </a:solidFill>
                <a:latin typeface="Times New Roman"/>
                <a:cs typeface="Times New Roman"/>
              </a:rPr>
              <a:t>1</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b="0" baseline="-25000" dirty="0" smtClean="0">
                <a:solidFill>
                  <a:srgbClr val="000000"/>
                </a:solidFill>
                <a:latin typeface="Times New Roman"/>
                <a:cs typeface="Times New Roman"/>
              </a:rPr>
              <a:t>1</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begin</a:t>
            </a:r>
            <a:r>
              <a:rPr lang="en-US" sz="2000" b="0" baseline="-25000" dirty="0" smtClean="0">
                <a:solidFill>
                  <a:srgbClr val="000000"/>
                </a:solidFill>
                <a:latin typeface="Times New Roman"/>
                <a:cs typeface="Times New Roman"/>
              </a:rPr>
              <a:t>2</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b="0" baseline="-25000" dirty="0" smtClean="0">
                <a:solidFill>
                  <a:srgbClr val="000000"/>
                </a:solidFill>
                <a:latin typeface="Times New Roman"/>
                <a:cs typeface="Times New Roman"/>
              </a:rPr>
              <a:t>2</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out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Merges the sorted input sequences into the output </a:t>
            </a:r>
            <a:r>
              <a:rPr lang="en-US" sz="1800" b="0" dirty="0" err="1" smtClean="0">
                <a:solidFill>
                  <a:srgbClr val="000000"/>
                </a:solidFill>
              </a:rPr>
              <a:t>iterator</a:t>
            </a:r>
            <a:r>
              <a:rPr lang="en-US" sz="1800" b="0" dirty="0" smtClean="0">
                <a:solidFill>
                  <a:srgbClr val="000000"/>
                </a:solidFill>
              </a:rPr>
              <a:t>.</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min_element(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an </a:t>
            </a:r>
            <a:r>
              <a:rPr lang="en-US" sz="1800" b="0" dirty="0" err="1" smtClean="0">
                <a:solidFill>
                  <a:srgbClr val="000000"/>
                </a:solidFill>
              </a:rPr>
              <a:t>iterator</a:t>
            </a:r>
            <a:r>
              <a:rPr lang="en-US" sz="1800" b="0" dirty="0" smtClean="0">
                <a:solidFill>
                  <a:srgbClr val="000000"/>
                </a:solidFill>
              </a:rPr>
              <a:t> to the smallest element </a:t>
            </a:r>
            <a:r>
              <a:rPr lang="en-US" sz="1800" b="0" dirty="0" smtClean="0">
                <a:solidFill>
                  <a:srgbClr val="000000"/>
                </a:solidFill>
              </a:rPr>
              <a:t>in the </a:t>
            </a:r>
            <a:r>
              <a:rPr lang="en-US" sz="1800" b="0" dirty="0" err="1" smtClean="0">
                <a:solidFill>
                  <a:srgbClr val="000000"/>
                </a:solidFill>
              </a:rPr>
              <a:t>iterator</a:t>
            </a:r>
            <a:r>
              <a:rPr lang="en-US" sz="1800" b="0" dirty="0" smtClean="0">
                <a:solidFill>
                  <a:srgbClr val="000000"/>
                </a:solidFill>
              </a:rPr>
              <a:t> range.</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max_element</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an </a:t>
            </a:r>
            <a:r>
              <a:rPr lang="en-US" sz="1800" b="0" dirty="0" err="1" smtClean="0">
                <a:solidFill>
                  <a:srgbClr val="000000"/>
                </a:solidFill>
              </a:rPr>
              <a:t>iterator</a:t>
            </a:r>
            <a:r>
              <a:rPr lang="en-US" sz="1800" b="0" dirty="0" smtClean="0">
                <a:solidFill>
                  <a:srgbClr val="000000"/>
                </a:solidFill>
              </a:rPr>
              <a:t> to the</a:t>
            </a:r>
            <a:r>
              <a:rPr lang="en-US" sz="1800" b="0" dirty="0" smtClean="0">
                <a:solidFill>
                  <a:srgbClr val="000000"/>
                </a:solidFill>
              </a:rPr>
              <a:t> largest element </a:t>
            </a:r>
            <a:r>
              <a:rPr lang="en-US" sz="1800" b="0" dirty="0" smtClean="0">
                <a:solidFill>
                  <a:srgbClr val="000000"/>
                </a:solidFill>
              </a:rPr>
              <a:t>in the </a:t>
            </a:r>
            <a:r>
              <a:rPr lang="en-US" sz="1800" b="0" dirty="0" err="1" smtClean="0">
                <a:solidFill>
                  <a:srgbClr val="000000"/>
                </a:solidFill>
              </a:rPr>
              <a:t>iterator</a:t>
            </a:r>
            <a:r>
              <a:rPr lang="en-US" sz="1800" b="0" dirty="0" smtClean="0">
                <a:solidFill>
                  <a:srgbClr val="000000"/>
                </a:solidFill>
              </a:rPr>
              <a:t> </a:t>
            </a:r>
            <a:r>
              <a:rPr lang="en-US" sz="1800" b="0" dirty="0" smtClean="0">
                <a:solidFill>
                  <a:srgbClr val="000000"/>
                </a:solidFill>
              </a:rPr>
              <a:t>range</a:t>
            </a:r>
            <a:r>
              <a:rPr lang="en-US" sz="1800" b="0" i="1" dirty="0" smtClean="0">
                <a:solidFill>
                  <a:srgbClr val="000000"/>
                </a:solidFill>
              </a:rPr>
              <a:t>.</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random_shuffle(</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4" name="Text Box 6"/>
          <p:cNvSpPr txBox="1">
            <a:spLocks noChangeArrowheads="1"/>
          </p:cNvSpPr>
          <p:nvPr/>
        </p:nvSpPr>
        <p:spPr bwMode="auto">
          <a:xfrm>
            <a:off x="954315" y="4236735"/>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Randomly reorders the elements in the </a:t>
            </a:r>
            <a:r>
              <a:rPr lang="en-US" sz="1800" b="0" dirty="0" err="1" smtClean="0">
                <a:solidFill>
                  <a:srgbClr val="000000"/>
                </a:solidFill>
              </a:rPr>
              <a:t>iterator</a:t>
            </a:r>
            <a:r>
              <a:rPr lang="en-US" sz="1800" b="0" dirty="0" smtClean="0">
                <a:solidFill>
                  <a:srgbClr val="000000"/>
                </a:solidFill>
              </a:rPr>
              <a:t> range.</a:t>
            </a:r>
            <a:endParaRPr lang="en-US" sz="1800" b="0" dirty="0">
              <a:solidFill>
                <a:srgbClr val="000000"/>
              </a:solidFill>
            </a:endParaRP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replace</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old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new</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6" name="Text Box 6"/>
          <p:cNvSpPr txBox="1">
            <a:spLocks noChangeArrowheads="1"/>
          </p:cNvSpPr>
          <p:nvPr/>
        </p:nvSpPr>
        <p:spPr bwMode="auto">
          <a:xfrm>
            <a:off x="954315" y="4900159"/>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Replaces all occurrences of </a:t>
            </a:r>
            <a:r>
              <a:rPr lang="en-US" sz="1800" b="0" i="1" dirty="0" smtClean="0">
                <a:solidFill>
                  <a:srgbClr val="000000"/>
                </a:solidFill>
              </a:rPr>
              <a:t>old </a:t>
            </a:r>
            <a:r>
              <a:rPr lang="en-US" sz="1800" b="0" dirty="0" smtClean="0">
                <a:solidFill>
                  <a:srgbClr val="000000"/>
                </a:solidFill>
              </a:rPr>
              <a:t>with </a:t>
            </a:r>
            <a:r>
              <a:rPr lang="en-US" sz="1800" b="0" i="1" dirty="0" smtClean="0">
                <a:solidFill>
                  <a:srgbClr val="000000"/>
                </a:solidFill>
              </a:rPr>
              <a:t>new</a:t>
            </a:r>
            <a:r>
              <a:rPr lang="en-US" sz="1800" b="0" dirty="0" smtClean="0">
                <a:solidFill>
                  <a:srgbClr val="000000"/>
                </a:solidFill>
              </a:rPr>
              <a:t> in t</a:t>
            </a:r>
            <a:r>
              <a:rPr lang="en-US" sz="1800" b="0" dirty="0" smtClean="0">
                <a:solidFill>
                  <a:srgbClr val="000000"/>
                </a:solidFill>
              </a:rPr>
              <a:t>he </a:t>
            </a:r>
            <a:r>
              <a:rPr lang="en-US" sz="1800" b="0" dirty="0" err="1" smtClean="0">
                <a:solidFill>
                  <a:srgbClr val="000000"/>
                </a:solidFill>
              </a:rPr>
              <a:t>iterator</a:t>
            </a:r>
            <a:r>
              <a:rPr lang="en-US" sz="1800" b="0" dirty="0" smtClean="0">
                <a:solidFill>
                  <a:srgbClr val="000000"/>
                </a:solidFill>
              </a:rPr>
              <a:t> range.</a:t>
            </a:r>
            <a:endParaRPr lang="en-US" sz="1800" b="0" dirty="0">
              <a:solidFill>
                <a:srgbClr val="000000"/>
              </a:solidFill>
            </a:endParaRP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reverse</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Reverses the elements in the </a:t>
            </a:r>
            <a:r>
              <a:rPr lang="en-US" sz="1800" b="0" dirty="0" err="1" smtClean="0">
                <a:solidFill>
                  <a:srgbClr val="000000"/>
                </a:solidFill>
              </a:rPr>
              <a:t>iterator</a:t>
            </a:r>
            <a:r>
              <a:rPr lang="en-US" sz="1800" b="0" dirty="0" smtClean="0">
                <a:solidFill>
                  <a:srgbClr val="000000"/>
                </a:solidFill>
              </a:rPr>
              <a:t> range</a:t>
            </a:r>
            <a:r>
              <a:rPr lang="en-US" sz="1800" b="0" i="1" dirty="0" smtClean="0">
                <a:solidFill>
                  <a:srgbClr val="000000"/>
                </a:solidFill>
              </a:rPr>
              <a:t>.</a:t>
            </a:r>
            <a:endParaRPr lang="en-US" sz="1800" b="0" dirty="0">
              <a:solidFill>
                <a:srgbClr val="000000"/>
              </a:solidFill>
            </a:endParaRP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sort</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Sorts the elements in the </a:t>
            </a:r>
            <a:r>
              <a:rPr lang="en-US" sz="1800" b="0" dirty="0" err="1" smtClean="0">
                <a:solidFill>
                  <a:srgbClr val="000000"/>
                </a:solidFill>
              </a:rPr>
              <a:t>iterator</a:t>
            </a:r>
            <a:r>
              <a:rPr lang="en-US" sz="1800" b="0" dirty="0" smtClean="0">
                <a:solidFill>
                  <a:srgbClr val="000000"/>
                </a:solidFill>
              </a:rPr>
              <a:t> range</a:t>
            </a:r>
            <a:r>
              <a:rPr lang="en-US" sz="1800" b="0" i="1" dirty="0" smtClean="0">
                <a:solidFill>
                  <a:srgbClr val="000000"/>
                </a:solidFill>
              </a:rPr>
              <a:t>.</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Methods </a:t>
            </a:r>
            <a:r>
              <a:rPr lang="en-US" sz="4000" dirty="0">
                <a:solidFill>
                  <a:srgbClr val="FF0000"/>
                </a:solidFill>
              </a:rPr>
              <a:t>in the</a:t>
            </a:r>
            <a:r>
              <a:rPr lang="en-US" sz="4000" dirty="0" smtClean="0">
                <a:solidFill>
                  <a:srgbClr val="FF0000"/>
                </a:solidFill>
              </a:rPr>
              <a:t> </a:t>
            </a:r>
            <a:r>
              <a:rPr lang="en-US" sz="3800" b="1" dirty="0" smtClean="0">
                <a:solidFill>
                  <a:srgbClr val="FF0000"/>
                </a:solidFill>
                <a:latin typeface="Courier New" charset="0"/>
              </a:rPr>
              <a:t>algorithm</a:t>
            </a:r>
            <a:r>
              <a:rPr lang="en-US" sz="4000" dirty="0" smtClean="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265974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for_each</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fn</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Calls </a:t>
            </a:r>
            <a:r>
              <a:rPr lang="en-US" sz="1800" b="0" i="1" dirty="0" smtClean="0">
                <a:solidFill>
                  <a:srgbClr val="000000"/>
                </a:solidFill>
              </a:rPr>
              <a:t>fn</a:t>
            </a:r>
            <a:r>
              <a:rPr lang="en-US" sz="1800" b="0" dirty="0" smtClean="0">
                <a:solidFill>
                  <a:srgbClr val="000000"/>
                </a:solidFill>
              </a:rPr>
              <a:t> </a:t>
            </a:r>
            <a:r>
              <a:rPr lang="en-US" sz="1800" b="0" dirty="0" smtClean="0">
                <a:solidFill>
                  <a:srgbClr val="000000"/>
                </a:solidFill>
              </a:rPr>
              <a:t>on every value in the </a:t>
            </a:r>
            <a:r>
              <a:rPr lang="en-US" sz="1800" b="0" dirty="0" err="1" smtClean="0">
                <a:solidFill>
                  <a:srgbClr val="000000"/>
                </a:solidFill>
              </a:rPr>
              <a:t>iterator</a:t>
            </a:r>
            <a:r>
              <a:rPr lang="en-US" sz="1800" b="0" dirty="0" smtClean="0">
                <a:solidFill>
                  <a:srgbClr val="000000"/>
                </a:solidFill>
              </a:rPr>
              <a:t> range.</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count_if</a:t>
            </a:r>
            <a:r>
              <a:rPr lang="en-US" sz="2000" dirty="0" err="1" smtClean="0">
                <a:solidFill>
                  <a:srgbClr val="000000"/>
                </a:solidFill>
                <a:latin typeface="Courier New" charset="0"/>
              </a:rPr>
              <a:t>(</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pred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number of elements in the </a:t>
            </a:r>
            <a:r>
              <a:rPr lang="en-US" sz="1800" b="0" dirty="0" err="1" smtClean="0">
                <a:solidFill>
                  <a:srgbClr val="000000"/>
                </a:solidFill>
              </a:rPr>
              <a:t>iterator</a:t>
            </a:r>
            <a:r>
              <a:rPr lang="en-US" sz="1800" b="0" dirty="0" smtClean="0">
                <a:solidFill>
                  <a:srgbClr val="000000"/>
                </a:solidFill>
              </a:rPr>
              <a:t> range for which </a:t>
            </a:r>
            <a:r>
              <a:rPr lang="en-US" sz="1800" b="0" i="1" dirty="0" err="1" smtClean="0">
                <a:solidFill>
                  <a:srgbClr val="000000"/>
                </a:solidFill>
              </a:rPr>
              <a:t>pred</a:t>
            </a:r>
            <a:r>
              <a:rPr lang="en-US" sz="1800" b="0" dirty="0" smtClean="0">
                <a:solidFill>
                  <a:srgbClr val="000000"/>
                </a:solidFill>
              </a:rPr>
              <a:t> is true.</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replace_if(</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pred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new</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Replaces every element </a:t>
            </a:r>
            <a:r>
              <a:rPr lang="en-US" sz="1800" b="0" dirty="0" smtClean="0">
                <a:solidFill>
                  <a:srgbClr val="000000"/>
                </a:solidFill>
              </a:rPr>
              <a:t>in the </a:t>
            </a:r>
            <a:r>
              <a:rPr lang="en-US" sz="1800" b="0" dirty="0" err="1" smtClean="0">
                <a:solidFill>
                  <a:srgbClr val="000000"/>
                </a:solidFill>
              </a:rPr>
              <a:t>iterator</a:t>
            </a:r>
            <a:r>
              <a:rPr lang="en-US" sz="1800" b="0" dirty="0" smtClean="0">
                <a:solidFill>
                  <a:srgbClr val="000000"/>
                </a:solidFill>
              </a:rPr>
              <a:t> range for which </a:t>
            </a:r>
            <a:r>
              <a:rPr lang="en-US" sz="1800" b="0" i="1" dirty="0" err="1" smtClean="0">
                <a:solidFill>
                  <a:srgbClr val="000000"/>
                </a:solidFill>
              </a:rPr>
              <a:t>pred</a:t>
            </a:r>
            <a:r>
              <a:rPr lang="en-US" sz="1800" b="0" dirty="0" smtClean="0">
                <a:solidFill>
                  <a:srgbClr val="000000"/>
                </a:solidFill>
              </a:rPr>
              <a:t> is true by </a:t>
            </a:r>
            <a:r>
              <a:rPr lang="en-US" sz="1800" b="0" i="1" dirty="0" smtClean="0">
                <a:solidFill>
                  <a:srgbClr val="000000"/>
                </a:solidFill>
              </a:rPr>
              <a:t>new</a:t>
            </a:r>
            <a:r>
              <a:rPr lang="en-US" sz="1800" b="0" dirty="0" smtClean="0">
                <a:solidFill>
                  <a:srgbClr val="000000"/>
                </a:solidFill>
              </a:rPr>
              <a:t>.</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partition(</a:t>
            </a:r>
            <a:r>
              <a:rPr lang="en-US" sz="2000" b="0" i="1" dirty="0" err="1" smtClean="0">
                <a:solidFill>
                  <a:srgbClr val="000000"/>
                </a:solidFill>
                <a:latin typeface="Times New Roman"/>
                <a:cs typeface="Times New Roman"/>
              </a:rPr>
              <a:t>begin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end</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pred</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Reorders the elements in </a:t>
            </a:r>
            <a:r>
              <a:rPr lang="en-US" sz="1800" b="0" dirty="0" smtClean="0">
                <a:solidFill>
                  <a:srgbClr val="000000"/>
                </a:solidFill>
              </a:rPr>
              <a:t>the </a:t>
            </a:r>
            <a:r>
              <a:rPr lang="en-US" sz="1800" b="0" dirty="0" err="1" smtClean="0">
                <a:solidFill>
                  <a:srgbClr val="000000"/>
                </a:solidFill>
              </a:rPr>
              <a:t>iterator</a:t>
            </a:r>
            <a:r>
              <a:rPr lang="en-US" sz="1800" b="0" dirty="0" smtClean="0">
                <a:solidFill>
                  <a:srgbClr val="000000"/>
                </a:solidFill>
              </a:rPr>
              <a:t> </a:t>
            </a:r>
            <a:r>
              <a:rPr lang="en-US" sz="1800" b="0" dirty="0" smtClean="0">
                <a:solidFill>
                  <a:srgbClr val="000000"/>
                </a:solidFill>
              </a:rPr>
              <a:t>range so that the </a:t>
            </a:r>
            <a:r>
              <a:rPr lang="en-US" sz="1800" b="0" i="1" dirty="0" err="1" smtClean="0">
                <a:solidFill>
                  <a:srgbClr val="000000"/>
                </a:solidFill>
              </a:rPr>
              <a:t>pred</a:t>
            </a:r>
            <a:r>
              <a:rPr lang="en-US" sz="1800" b="0" dirty="0" smtClean="0">
                <a:solidFill>
                  <a:srgbClr val="000000"/>
                </a:solidFill>
              </a:rPr>
              <a:t> elements come first.</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Classes in </a:t>
            </a:r>
            <a:r>
              <a:rPr lang="en-US" sz="4000" dirty="0">
                <a:solidFill>
                  <a:srgbClr val="FF0000"/>
                </a:solidFill>
              </a:rPr>
              <a:t>the</a:t>
            </a:r>
            <a:r>
              <a:rPr lang="en-US" sz="4000" dirty="0" smtClean="0">
                <a:solidFill>
                  <a:srgbClr val="FF0000"/>
                </a:solidFill>
              </a:rPr>
              <a:t> </a:t>
            </a:r>
            <a:r>
              <a:rPr lang="en-US" sz="3800" b="1" dirty="0" smtClean="0">
                <a:solidFill>
                  <a:srgbClr val="FF0000"/>
                </a:solidFill>
                <a:latin typeface="Courier New" charset="0"/>
              </a:rPr>
              <a:t>functional</a:t>
            </a:r>
            <a:r>
              <a:rPr lang="en-US" sz="4000" dirty="0" smtClean="0">
                <a:solidFill>
                  <a:srgbClr val="FF0000"/>
                </a:solidFill>
              </a:rPr>
              <a:t> L</a:t>
            </a:r>
            <a:r>
              <a:rPr lang="en-US" sz="4000" dirty="0" smtClean="0">
                <a:solidFill>
                  <a:srgbClr val="FF0000"/>
                </a:solidFill>
              </a:rPr>
              <a:t>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binary_function</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argtype</a:t>
            </a:r>
            <a:r>
              <a:rPr lang="en-US" sz="2000" b="0" baseline="-25000" dirty="0" smtClean="0">
                <a:solidFill>
                  <a:srgbClr val="000000"/>
                </a:solidFill>
                <a:latin typeface="Times New Roman"/>
                <a:cs typeface="Times New Roman"/>
              </a:rPr>
              <a:t>1</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argtype</a:t>
            </a:r>
            <a:r>
              <a:rPr lang="en-US" sz="2000" b="0" baseline="-25000" dirty="0" smtClean="0">
                <a:solidFill>
                  <a:srgbClr val="000000"/>
                </a:solidFill>
                <a:latin typeface="Times New Roman"/>
                <a:cs typeface="Times New Roman"/>
              </a:rPr>
              <a:t>2</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resulttype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smtClean="0">
                <a:solidFill>
                  <a:srgbClr val="000000"/>
                </a:solidFill>
              </a:rPr>
              <a:t>Superclass</a:t>
            </a:r>
            <a:r>
              <a:rPr lang="en-US" sz="1800" b="0" dirty="0" smtClean="0">
                <a:solidFill>
                  <a:srgbClr val="000000"/>
                </a:solidFill>
              </a:rPr>
              <a:t> for </a:t>
            </a:r>
            <a:r>
              <a:rPr lang="en-US" sz="1800" b="0" dirty="0" smtClean="0">
                <a:solidFill>
                  <a:srgbClr val="000000"/>
                </a:solidFill>
              </a:rPr>
              <a:t>functions that take the two argument types and return a </a:t>
            </a:r>
            <a:r>
              <a:rPr lang="en-US" sz="1800" b="0" i="1" dirty="0" err="1" smtClean="0">
                <a:solidFill>
                  <a:srgbClr val="000000"/>
                </a:solidFill>
              </a:rPr>
              <a:t>resulttype</a:t>
            </a:r>
            <a:r>
              <a:rPr lang="en-US" sz="1800" b="0" i="1" dirty="0" smtClean="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u</a:t>
            </a:r>
            <a:r>
              <a:rPr lang="en-US" sz="2000" dirty="0" err="1" smtClean="0">
                <a:solidFill>
                  <a:srgbClr val="000000"/>
                </a:solidFill>
                <a:latin typeface="Courier New" charset="0"/>
              </a:rPr>
              <a:t>nary_function</a:t>
            </a:r>
            <a:r>
              <a:rPr lang="en-US" sz="2000" dirty="0" smtClean="0">
                <a:solidFill>
                  <a:srgbClr val="000000"/>
                </a:solidFill>
                <a:latin typeface="Courier New" charset="0"/>
              </a:rPr>
              <a:t>&lt;</a:t>
            </a:r>
            <a:r>
              <a:rPr lang="en-US" sz="2000" b="0" i="1" dirty="0" err="1" smtClean="0">
                <a:solidFill>
                  <a:srgbClr val="000000"/>
                </a:solidFill>
                <a:latin typeface="Times New Roman"/>
                <a:cs typeface="Times New Roman"/>
              </a:rPr>
              <a:t>argtype</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err="1" smtClean="0">
                <a:solidFill>
                  <a:srgbClr val="000000"/>
                </a:solidFill>
                <a:latin typeface="Times New Roman"/>
                <a:cs typeface="Times New Roman"/>
              </a:rPr>
              <a:t>resulttype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smtClean="0">
                <a:solidFill>
                  <a:srgbClr val="000000"/>
                </a:solidFill>
              </a:rPr>
              <a:t>Superclass</a:t>
            </a:r>
            <a:r>
              <a:rPr lang="en-US" sz="1800" b="0" dirty="0" smtClean="0">
                <a:solidFill>
                  <a:srgbClr val="000000"/>
                </a:solidFill>
              </a:rPr>
              <a:t> for functions that take one </a:t>
            </a:r>
            <a:r>
              <a:rPr lang="en-US" sz="1800" b="0" i="1" dirty="0" err="1" smtClean="0">
                <a:solidFill>
                  <a:srgbClr val="000000"/>
                </a:solidFill>
              </a:rPr>
              <a:t>argtype</a:t>
            </a:r>
            <a:r>
              <a:rPr lang="en-US" sz="1800" b="0" i="1" dirty="0" smtClean="0">
                <a:solidFill>
                  <a:srgbClr val="000000"/>
                </a:solidFill>
              </a:rPr>
              <a:t> </a:t>
            </a:r>
            <a:r>
              <a:rPr lang="en-US" sz="1800" b="0" dirty="0" smtClean="0">
                <a:solidFill>
                  <a:srgbClr val="000000"/>
                </a:solidFill>
              </a:rPr>
              <a:t>and return a </a:t>
            </a:r>
            <a:r>
              <a:rPr lang="en-US" sz="1800" b="0" i="1" dirty="0" err="1" smtClean="0">
                <a:solidFill>
                  <a:srgbClr val="000000"/>
                </a:solidFill>
              </a:rPr>
              <a:t>resulttype</a:t>
            </a:r>
            <a:r>
              <a:rPr lang="en-US" sz="1800" b="0" i="1" dirty="0" smtClean="0">
                <a:solidFill>
                  <a:srgbClr val="000000"/>
                </a:solidFill>
              </a:rPr>
              <a:t>.</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plus&lt;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Binary function implementing the </a:t>
            </a:r>
            <a:r>
              <a:rPr lang="en-US" sz="1600" dirty="0" smtClean="0">
                <a:solidFill>
                  <a:srgbClr val="000000"/>
                </a:solidFill>
                <a:latin typeface="Courier New"/>
                <a:cs typeface="Courier New"/>
              </a:rPr>
              <a:t>+</a:t>
            </a:r>
            <a:r>
              <a:rPr lang="en-US" sz="1800" b="0" dirty="0" smtClean="0">
                <a:solidFill>
                  <a:srgbClr val="000000"/>
                </a:solidFill>
              </a:rPr>
              <a:t> operator.</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minus</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Binary function 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multiplies&lt;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4" name="Text Box 6"/>
          <p:cNvSpPr txBox="1">
            <a:spLocks noChangeArrowheads="1"/>
          </p:cNvSpPr>
          <p:nvPr/>
        </p:nvSpPr>
        <p:spPr bwMode="auto">
          <a:xfrm>
            <a:off x="954315" y="4236735"/>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Binary function 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divides&lt;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6" name="Text Box 6"/>
          <p:cNvSpPr txBox="1">
            <a:spLocks noChangeArrowheads="1"/>
          </p:cNvSpPr>
          <p:nvPr/>
        </p:nvSpPr>
        <p:spPr bwMode="auto">
          <a:xfrm>
            <a:off x="954315" y="4900159"/>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Binary function 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modulus</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Binary function 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negate&lt;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Unary function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Classes in </a:t>
            </a:r>
            <a:r>
              <a:rPr lang="en-US" sz="4000" dirty="0">
                <a:solidFill>
                  <a:srgbClr val="FF0000"/>
                </a:solidFill>
              </a:rPr>
              <a:t>the</a:t>
            </a:r>
            <a:r>
              <a:rPr lang="en-US" sz="4000" dirty="0" smtClean="0">
                <a:solidFill>
                  <a:srgbClr val="FF0000"/>
                </a:solidFill>
              </a:rPr>
              <a:t> </a:t>
            </a:r>
            <a:r>
              <a:rPr lang="en-US" sz="3800" b="1" dirty="0" smtClean="0">
                <a:solidFill>
                  <a:srgbClr val="FF0000"/>
                </a:solidFill>
                <a:latin typeface="Courier New" charset="0"/>
              </a:rPr>
              <a:t>functional</a:t>
            </a:r>
            <a:r>
              <a:rPr lang="en-US" sz="4000" dirty="0" smtClean="0">
                <a:solidFill>
                  <a:srgbClr val="FF0000"/>
                </a:solidFill>
              </a:rPr>
              <a:t> L</a:t>
            </a:r>
            <a:r>
              <a:rPr lang="en-US" sz="4000" dirty="0" smtClean="0">
                <a:solidFill>
                  <a:srgbClr val="FF0000"/>
                </a:solidFill>
              </a:rPr>
              <a:t>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888067"/>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480734"/>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073401"/>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666068"/>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258735"/>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4851402"/>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444069"/>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3250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equal_to</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3768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implementing </a:t>
            </a:r>
            <a:r>
              <a:rPr lang="en-US" sz="1800" b="0" dirty="0" smtClean="0">
                <a:solidFill>
                  <a:srgbClr val="000000"/>
                </a:solidFill>
              </a:rPr>
              <a:t>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47" name="Text Box 5"/>
          <p:cNvSpPr txBox="1">
            <a:spLocks noChangeArrowheads="1"/>
          </p:cNvSpPr>
          <p:nvPr/>
        </p:nvSpPr>
        <p:spPr bwMode="auto">
          <a:xfrm>
            <a:off x="649515" y="180824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not_equal_to</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5" y="211341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49" name="Text Box 5"/>
          <p:cNvSpPr txBox="1">
            <a:spLocks noChangeArrowheads="1"/>
          </p:cNvSpPr>
          <p:nvPr/>
        </p:nvSpPr>
        <p:spPr bwMode="auto">
          <a:xfrm>
            <a:off x="649515" y="239909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less&lt;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70427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&lt;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1" name="Text Box 5"/>
          <p:cNvSpPr txBox="1">
            <a:spLocks noChangeArrowheads="1"/>
          </p:cNvSpPr>
          <p:nvPr/>
        </p:nvSpPr>
        <p:spPr bwMode="auto">
          <a:xfrm>
            <a:off x="649515" y="299962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less_equal</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30479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&lt;=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3" name="Text Box 5"/>
          <p:cNvSpPr txBox="1">
            <a:spLocks noChangeArrowheads="1"/>
          </p:cNvSpPr>
          <p:nvPr/>
        </p:nvSpPr>
        <p:spPr bwMode="auto">
          <a:xfrm>
            <a:off x="649515" y="359712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greater&lt;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4" name="Text Box 6"/>
          <p:cNvSpPr txBox="1">
            <a:spLocks noChangeArrowheads="1"/>
          </p:cNvSpPr>
          <p:nvPr/>
        </p:nvSpPr>
        <p:spPr bwMode="auto">
          <a:xfrm>
            <a:off x="954315" y="390230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&gt;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5" name="Text Box 5"/>
          <p:cNvSpPr txBox="1">
            <a:spLocks noChangeArrowheads="1"/>
          </p:cNvSpPr>
          <p:nvPr/>
        </p:nvSpPr>
        <p:spPr bwMode="auto">
          <a:xfrm>
            <a:off x="649515" y="4180719"/>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greater_equal</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6" name="Text Box 6"/>
          <p:cNvSpPr txBox="1">
            <a:spLocks noChangeArrowheads="1"/>
          </p:cNvSpPr>
          <p:nvPr/>
        </p:nvSpPr>
        <p:spPr bwMode="auto">
          <a:xfrm>
            <a:off x="954315" y="4485897"/>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&gt;=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7" name="Text Box 5"/>
          <p:cNvSpPr txBox="1">
            <a:spLocks noChangeArrowheads="1"/>
          </p:cNvSpPr>
          <p:nvPr/>
        </p:nvSpPr>
        <p:spPr bwMode="auto">
          <a:xfrm>
            <a:off x="649515" y="477641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logical_and</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58" name="Text Box 6"/>
          <p:cNvSpPr txBox="1">
            <a:spLocks noChangeArrowheads="1"/>
          </p:cNvSpPr>
          <p:nvPr/>
        </p:nvSpPr>
        <p:spPr bwMode="auto">
          <a:xfrm>
            <a:off x="954315" y="508158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implementing </a:t>
            </a:r>
            <a:r>
              <a:rPr lang="en-US" sz="1800" b="0" dirty="0" smtClean="0">
                <a:solidFill>
                  <a:srgbClr val="000000"/>
                </a:solidFill>
              </a:rPr>
              <a:t>the</a:t>
            </a:r>
            <a:r>
              <a:rPr lang="en-US" sz="1800" b="0" dirty="0" smtClean="0">
                <a:solidFill>
                  <a:srgbClr val="000000"/>
                </a:solidFill>
              </a:rPr>
              <a:t> </a:t>
            </a:r>
            <a:r>
              <a:rPr lang="en-US" sz="1600" dirty="0" smtClean="0">
                <a:solidFill>
                  <a:srgbClr val="000000"/>
                </a:solidFill>
                <a:latin typeface="Courier New"/>
                <a:cs typeface="Courier New"/>
              </a:rPr>
              <a:t>&amp;&amp;</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
        <p:nvSpPr>
          <p:cNvPr id="59" name="Text Box 5"/>
          <p:cNvSpPr txBox="1">
            <a:spLocks noChangeArrowheads="1"/>
          </p:cNvSpPr>
          <p:nvPr/>
        </p:nvSpPr>
        <p:spPr bwMode="auto">
          <a:xfrm>
            <a:off x="649515" y="535336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logical_or</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60" name="Text Box 6"/>
          <p:cNvSpPr txBox="1">
            <a:spLocks noChangeArrowheads="1"/>
          </p:cNvSpPr>
          <p:nvPr/>
        </p:nvSpPr>
        <p:spPr bwMode="auto">
          <a:xfrm>
            <a:off x="954315" y="565854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cxnSp>
        <p:nvCxnSpPr>
          <p:cNvPr id="37" name="Straight Connector 36"/>
          <p:cNvCxnSpPr/>
          <p:nvPr/>
        </p:nvCxnSpPr>
        <p:spPr bwMode="auto">
          <a:xfrm rot="10800000" flipH="1">
            <a:off x="457200" y="6036736"/>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Text Box 5"/>
          <p:cNvSpPr txBox="1">
            <a:spLocks noChangeArrowheads="1"/>
          </p:cNvSpPr>
          <p:nvPr/>
        </p:nvSpPr>
        <p:spPr bwMode="auto">
          <a:xfrm>
            <a:off x="649515" y="5957509"/>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logical_not</a:t>
            </a:r>
            <a:r>
              <a:rPr lang="en-US" sz="2000" dirty="0" smtClean="0">
                <a:solidFill>
                  <a:srgbClr val="000000"/>
                </a:solidFill>
                <a:latin typeface="Courier New" charset="0"/>
              </a:rPr>
              <a:t>&lt;</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&gt;</a:t>
            </a:r>
            <a:endParaRPr lang="en-US" sz="2000" dirty="0">
              <a:solidFill>
                <a:srgbClr val="000000"/>
              </a:solidFill>
              <a:latin typeface="Courier New" charset="0"/>
            </a:endParaRPr>
          </a:p>
        </p:txBody>
      </p:sp>
      <p:sp>
        <p:nvSpPr>
          <p:cNvPr id="39" name="Text Box 6"/>
          <p:cNvSpPr txBox="1">
            <a:spLocks noChangeArrowheads="1"/>
          </p:cNvSpPr>
          <p:nvPr/>
        </p:nvSpPr>
        <p:spPr bwMode="auto">
          <a:xfrm>
            <a:off x="954315" y="6262687"/>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Function class </a:t>
            </a:r>
            <a:r>
              <a:rPr lang="en-US" sz="1800" b="0" dirty="0" smtClean="0">
                <a:solidFill>
                  <a:srgbClr val="000000"/>
                </a:solidFill>
              </a:rPr>
              <a:t>implementing the</a:t>
            </a:r>
            <a:r>
              <a:rPr lang="en-US" sz="1800" b="0" dirty="0" smtClean="0">
                <a:solidFill>
                  <a:srgbClr val="000000"/>
                </a:solidFill>
              </a:rPr>
              <a:t> </a:t>
            </a:r>
            <a:r>
              <a:rPr lang="en-US" sz="1600" dirty="0" smtClean="0">
                <a:solidFill>
                  <a:srgbClr val="000000"/>
                </a:solidFill>
                <a:latin typeface="Courier New"/>
                <a:cs typeface="Courier New"/>
              </a:rPr>
              <a:t>!</a:t>
            </a:r>
            <a:r>
              <a:rPr lang="en-US" sz="1800" b="0" dirty="0" smtClean="0">
                <a:solidFill>
                  <a:srgbClr val="000000"/>
                </a:solidFill>
              </a:rPr>
              <a:t> </a:t>
            </a:r>
            <a:r>
              <a:rPr lang="en-US" sz="1800" b="0" dirty="0" smtClean="0">
                <a:solidFill>
                  <a:srgbClr val="000000"/>
                </a:solidFill>
              </a:rPr>
              <a:t>operator.</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Methods </a:t>
            </a:r>
            <a:r>
              <a:rPr lang="en-US" sz="4000" dirty="0">
                <a:solidFill>
                  <a:srgbClr val="FF0000"/>
                </a:solidFill>
              </a:rPr>
              <a:t>in the</a:t>
            </a:r>
            <a:r>
              <a:rPr lang="en-US" sz="4000" dirty="0" smtClean="0">
                <a:solidFill>
                  <a:srgbClr val="FF0000"/>
                </a:solidFill>
              </a:rPr>
              <a:t> </a:t>
            </a:r>
            <a:r>
              <a:rPr lang="en-US" sz="3800" b="1" dirty="0" smtClean="0">
                <a:solidFill>
                  <a:srgbClr val="FF0000"/>
                </a:solidFill>
                <a:latin typeface="Courier New" charset="0"/>
              </a:rPr>
              <a:t>functional</a:t>
            </a:r>
            <a:r>
              <a:rPr lang="en-US" sz="4000" dirty="0" smtClean="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333707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bind1st</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fn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a:t>
            </a:r>
            <a:r>
              <a:rPr lang="en-US" sz="2000" b="0" i="1" dirty="0" smtClean="0">
                <a:solidFill>
                  <a:srgbClr val="000000"/>
                </a:solidFill>
                <a:latin typeface="Times New Roman"/>
                <a:cs typeface="Times New Roman"/>
              </a:rPr>
              <a:t>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5" name="Text Box 6"/>
          <p:cNvSpPr txBox="1">
            <a:spLocks noChangeArrowheads="1"/>
          </p:cNvSpPr>
          <p:nvPr/>
        </p:nvSpPr>
        <p:spPr bwMode="auto">
          <a:xfrm>
            <a:off x="952500" y="1561873"/>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a:t>
            </a:r>
            <a:r>
              <a:rPr lang="en-US" sz="1800" b="0" dirty="0" smtClean="0">
                <a:solidFill>
                  <a:srgbClr val="000000"/>
                </a:solidFill>
              </a:rPr>
              <a:t> a unary </a:t>
            </a:r>
            <a:r>
              <a:rPr lang="en-US" sz="1800" b="0" dirty="0" smtClean="0">
                <a:solidFill>
                  <a:srgbClr val="000000"/>
                </a:solidFill>
              </a:rPr>
              <a:t>counterpart to the binary </a:t>
            </a:r>
            <a:r>
              <a:rPr lang="en-US" sz="1800" b="0" i="1" dirty="0" smtClean="0">
                <a:solidFill>
                  <a:srgbClr val="000000"/>
                </a:solidFill>
              </a:rPr>
              <a:t>fn</a:t>
            </a:r>
            <a:r>
              <a:rPr lang="en-US" sz="1800" b="0" dirty="0" smtClean="0">
                <a:solidFill>
                  <a:srgbClr val="000000"/>
                </a:solidFill>
              </a:rPr>
              <a:t> in which the first argument is </a:t>
            </a:r>
            <a:r>
              <a:rPr lang="en-US" sz="1800" b="0" i="1" dirty="0" smtClean="0">
                <a:solidFill>
                  <a:srgbClr val="000000"/>
                </a:solidFill>
              </a:rPr>
              <a:t>value</a:t>
            </a:r>
            <a:r>
              <a:rPr lang="en-US" sz="1800" b="0" i="1" dirty="0" smtClean="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bind2nd(</a:t>
            </a:r>
            <a:r>
              <a:rPr lang="en-US" sz="2000" b="0" i="1" dirty="0" smtClean="0">
                <a:solidFill>
                  <a:srgbClr val="000000"/>
                </a:solidFill>
                <a:latin typeface="Times New Roman"/>
                <a:cs typeface="Times New Roman"/>
              </a:rPr>
              <a:t>fn</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8" name="Text Box 6"/>
          <p:cNvSpPr txBox="1">
            <a:spLocks noChangeArrowheads="1"/>
          </p:cNvSpPr>
          <p:nvPr/>
        </p:nvSpPr>
        <p:spPr bwMode="auto">
          <a:xfrm>
            <a:off x="954314" y="2222273"/>
            <a:ext cx="773248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800" b="0" dirty="0" smtClean="0">
                <a:solidFill>
                  <a:srgbClr val="000000"/>
                </a:solidFill>
              </a:rPr>
              <a:t>Returns a unary counterpart to</a:t>
            </a:r>
            <a:r>
              <a:rPr lang="en-US" sz="1800" b="0" dirty="0" smtClean="0">
                <a:solidFill>
                  <a:srgbClr val="000000"/>
                </a:solidFill>
              </a:rPr>
              <a:t> </a:t>
            </a:r>
            <a:r>
              <a:rPr lang="en-US" sz="1800" b="0" i="1" dirty="0" smtClean="0">
                <a:solidFill>
                  <a:srgbClr val="000000"/>
                </a:solidFill>
              </a:rPr>
              <a:t>fn</a:t>
            </a:r>
            <a:r>
              <a:rPr lang="en-US" sz="1800" b="0" dirty="0" smtClean="0">
                <a:solidFill>
                  <a:srgbClr val="000000"/>
                </a:solidFill>
              </a:rPr>
              <a:t> </a:t>
            </a:r>
            <a:r>
              <a:rPr lang="en-US" sz="1800" b="0" dirty="0" smtClean="0">
                <a:solidFill>
                  <a:srgbClr val="000000"/>
                </a:solidFill>
              </a:rPr>
              <a:t>in which the</a:t>
            </a:r>
            <a:r>
              <a:rPr lang="en-US" sz="1800" b="0" dirty="0" smtClean="0">
                <a:solidFill>
                  <a:srgbClr val="000000"/>
                </a:solidFill>
              </a:rPr>
              <a:t> second argument </a:t>
            </a:r>
            <a:r>
              <a:rPr lang="en-US" sz="1800" b="0" dirty="0" smtClean="0">
                <a:solidFill>
                  <a:srgbClr val="000000"/>
                </a:solidFill>
              </a:rPr>
              <a:t>is </a:t>
            </a:r>
            <a:r>
              <a:rPr lang="en-US" sz="1800" b="0" i="1" dirty="0" smtClean="0">
                <a:solidFill>
                  <a:srgbClr val="000000"/>
                </a:solidFill>
              </a:rPr>
              <a:t>value.</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not1(</a:t>
            </a:r>
            <a:r>
              <a:rPr lang="en-US" sz="2000" b="0" i="1" dirty="0" smtClean="0">
                <a:solidFill>
                  <a:srgbClr val="000000"/>
                </a:solidFill>
                <a:latin typeface="Times New Roman"/>
                <a:cs typeface="Times New Roman"/>
              </a:rPr>
              <a:t>fn</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0" name="Text Box 6"/>
          <p:cNvSpPr txBox="1">
            <a:spLocks noChangeArrowheads="1"/>
          </p:cNvSpPr>
          <p:nvPr/>
        </p:nvSpPr>
        <p:spPr bwMode="auto">
          <a:xfrm>
            <a:off x="954315" y="2897792"/>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 unary predicate function which has the opposite result of </a:t>
            </a:r>
            <a:r>
              <a:rPr lang="en-US" sz="1800" b="0" i="1" dirty="0" smtClean="0">
                <a:solidFill>
                  <a:srgbClr val="000000"/>
                </a:solidFill>
              </a:rPr>
              <a:t>fn.</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not2(</a:t>
            </a:r>
            <a:r>
              <a:rPr lang="en-US" sz="2000" b="0" i="1" dirty="0" smtClean="0">
                <a:solidFill>
                  <a:srgbClr val="000000"/>
                </a:solidFill>
                <a:latin typeface="Times New Roman"/>
                <a:cs typeface="Times New Roman"/>
              </a:rPr>
              <a:t>fn</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a:t>
            </a:r>
            <a:r>
              <a:rPr lang="en-US" sz="1800" b="0" dirty="0" smtClean="0">
                <a:solidFill>
                  <a:srgbClr val="000000"/>
                </a:solidFill>
              </a:rPr>
              <a:t> binary predicate </a:t>
            </a:r>
            <a:r>
              <a:rPr lang="en-US" sz="1800" b="0" dirty="0" smtClean="0">
                <a:solidFill>
                  <a:srgbClr val="000000"/>
                </a:solidFill>
              </a:rPr>
              <a:t>function which has the opposite result of </a:t>
            </a:r>
            <a:r>
              <a:rPr lang="en-US" sz="1800" b="0" i="1" dirty="0" smtClean="0">
                <a:solidFill>
                  <a:srgbClr val="000000"/>
                </a:solidFill>
              </a:rPr>
              <a:t>fn</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ptr_fun(</a:t>
            </a:r>
            <a:r>
              <a:rPr lang="en-US" sz="2000" b="0" i="1" dirty="0" err="1" smtClean="0">
                <a:solidFill>
                  <a:srgbClr val="000000"/>
                </a:solidFill>
                <a:latin typeface="Times New Roman"/>
                <a:cs typeface="Times New Roman"/>
              </a:rPr>
              <a:t>fnptr</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4" name="Text Box 6"/>
          <p:cNvSpPr txBox="1">
            <a:spLocks noChangeArrowheads="1"/>
          </p:cNvSpPr>
          <p:nvPr/>
        </p:nvSpPr>
        <p:spPr bwMode="auto">
          <a:xfrm>
            <a:off x="954315" y="4236735"/>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Converts a function pointer to the corresponding function object.</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54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5475" name="Text Box 3"/>
          <p:cNvSpPr txBox="1">
            <a:spLocks noChangeArrowheads="1"/>
          </p:cNvSpPr>
          <p:nvPr/>
        </p:nvSpPr>
        <p:spPr bwMode="auto">
          <a:xfrm>
            <a:off x="342900" y="1193800"/>
            <a:ext cx="8440738"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Nested class: </a:t>
            </a:r>
            <a:r>
              <a:rPr lang="en-US" dirty="0" err="1" smtClean="0">
                <a:solidFill>
                  <a:srgbClr val="0000FF"/>
                </a:solidFill>
                <a:latin typeface="Courier New" charset="0"/>
              </a:rPr>
              <a:t>iterator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nested class implements a standard </a:t>
            </a:r>
            <a:r>
              <a:rPr lang="en-US" dirty="0" err="1" smtClean="0">
                <a:solidFill>
                  <a:srgbClr val="0000FF"/>
                </a:solidFill>
                <a:latin typeface="Courier New" charset="0"/>
              </a:rPr>
              <a:t>iterator</a:t>
            </a:r>
            <a:r>
              <a:rPr lang="en-US" dirty="0" smtClean="0">
                <a:solidFill>
                  <a:srgbClr val="0000FF"/>
                </a:solidFill>
                <a:latin typeface="Courier New" charset="0"/>
              </a:rPr>
              <a:t> for the Vector class.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class </a:t>
            </a:r>
            <a:r>
              <a:rPr lang="en-US" dirty="0" err="1" smtClean="0">
                <a:solidFill>
                  <a:srgbClr val="000000"/>
                </a:solidFill>
                <a:latin typeface="Courier New" charset="0"/>
              </a:rPr>
              <a:t>iterator</a:t>
            </a: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public:</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iterator</a:t>
            </a:r>
            <a:r>
              <a:rPr lang="en-US" dirty="0" smtClean="0">
                <a:solidFill>
                  <a:srgbClr val="0000FF"/>
                </a:solidFill>
                <a:latin typeface="Courier New" charset="0"/>
              </a:rPr>
              <a:t>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default constructor for the </a:t>
            </a:r>
            <a:r>
              <a:rPr lang="en-US" dirty="0" err="1" smtClean="0">
                <a:solidFill>
                  <a:srgbClr val="0000FF"/>
                </a:solidFill>
                <a:latin typeface="Courier New" charset="0"/>
              </a:rPr>
              <a:t>iterator</a:t>
            </a:r>
            <a:r>
              <a:rPr lang="en-US" dirty="0" smtClean="0">
                <a:solidFill>
                  <a:srgbClr val="0000FF"/>
                </a:solidFill>
                <a:latin typeface="Courier New" charset="0"/>
              </a:rPr>
              <a:t> returns an invalid </a:t>
            </a:r>
            <a:r>
              <a:rPr lang="en-US" dirty="0" err="1" smtClean="0">
                <a:solidFill>
                  <a:srgbClr val="0000FF"/>
                </a:solidFill>
                <a:latin typeface="Courier New" charset="0"/>
              </a:rPr>
              <a:t>iterator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in which the vector pointer </a:t>
            </a:r>
            <a:r>
              <a:rPr lang="en-US" dirty="0" err="1" smtClean="0">
                <a:solidFill>
                  <a:srgbClr val="0000FF"/>
                </a:solidFill>
                <a:latin typeface="Courier New" charset="0"/>
              </a:rPr>
              <a:t>vp</a:t>
            </a:r>
            <a:r>
              <a:rPr lang="en-US" dirty="0" smtClean="0">
                <a:solidFill>
                  <a:srgbClr val="0000FF"/>
                </a:solidFill>
                <a:latin typeface="Courier New" charset="0"/>
              </a:rPr>
              <a:t> is set to NULL.  </a:t>
            </a:r>
            <a:r>
              <a:rPr lang="en-US" dirty="0" err="1" smtClean="0">
                <a:solidFill>
                  <a:srgbClr val="0000FF"/>
                </a:solidFill>
                <a:latin typeface="Courier New" charset="0"/>
              </a:rPr>
              <a:t>Iterators</a:t>
            </a:r>
            <a:r>
              <a:rPr lang="en-US" dirty="0" smtClean="0">
                <a:solidFill>
                  <a:srgbClr val="0000FF"/>
                </a:solidFill>
                <a:latin typeface="Courier New" charset="0"/>
              </a:rPr>
              <a:t> created by</a:t>
            </a:r>
          </a:p>
          <a:p>
            <a:pPr>
              <a:lnSpc>
                <a:spcPct val="90000"/>
              </a:lnSpc>
            </a:pPr>
            <a:r>
              <a:rPr lang="en-US" dirty="0" smtClean="0">
                <a:solidFill>
                  <a:srgbClr val="0000FF"/>
                </a:solidFill>
                <a:latin typeface="Courier New" charset="0"/>
              </a:rPr>
              <a:t> * the client are initialized by the constructor </a:t>
            </a:r>
            <a:r>
              <a:rPr lang="en-US" dirty="0" err="1" smtClean="0">
                <a:solidFill>
                  <a:srgbClr val="0000FF"/>
                </a:solidFill>
                <a:latin typeface="Courier New" charset="0"/>
              </a:rPr>
              <a:t>iterator(vp</a:t>
            </a:r>
            <a:r>
              <a:rPr lang="en-US" dirty="0" smtClean="0">
                <a:solidFill>
                  <a:srgbClr val="0000FF"/>
                </a:solidFill>
                <a:latin typeface="Courier New" charset="0"/>
              </a:rPr>
              <a:t>, </a:t>
            </a:r>
            <a:r>
              <a:rPr lang="en-US" dirty="0" err="1" smtClean="0">
                <a:solidFill>
                  <a:srgbClr val="0000FF"/>
                </a:solidFill>
                <a:latin typeface="Courier New" charset="0"/>
              </a:rPr>
              <a:t>k</a:t>
            </a:r>
            <a:r>
              <a:rPr lang="en-US" dirty="0" smtClean="0">
                <a:solidFill>
                  <a:srgbClr val="0000FF"/>
                </a:solidFill>
                <a:latin typeface="Courier New" charset="0"/>
              </a:rPr>
              <a:t>), which</a:t>
            </a:r>
          </a:p>
          <a:p>
            <a:pPr>
              <a:lnSpc>
                <a:spcPct val="90000"/>
              </a:lnSpc>
            </a:pPr>
            <a:r>
              <a:rPr lang="en-US" dirty="0" smtClean="0">
                <a:solidFill>
                  <a:srgbClr val="0000FF"/>
                </a:solidFill>
                <a:latin typeface="Courier New" charset="0"/>
              </a:rPr>
              <a:t> * appears in the private section.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this-&gt;</a:t>
            </a:r>
            <a:r>
              <a:rPr lang="en-US" dirty="0" err="1" smtClean="0">
                <a:solidFill>
                  <a:srgbClr val="000000"/>
                </a:solidFill>
                <a:latin typeface="Courier New" charset="0"/>
              </a:rPr>
              <a:t>vp</a:t>
            </a:r>
            <a:r>
              <a:rPr lang="en-US" dirty="0" smtClean="0">
                <a:solidFill>
                  <a:srgbClr val="000000"/>
                </a:solidFill>
                <a:latin typeface="Courier New" charset="0"/>
              </a:rPr>
              <a:t> = NULL;</a:t>
            </a:r>
          </a:p>
          <a:p>
            <a:pPr>
              <a:lnSpc>
                <a:spcPct val="90000"/>
              </a:lnSpc>
            </a:pPr>
            <a:r>
              <a:rPr lang="en-US" dirty="0" smtClean="0">
                <a:solidFill>
                  <a:srgbClr val="000000"/>
                </a:solidFill>
                <a:latin typeface="Courier New" charset="0"/>
              </a:rPr>
              <a:t>      }</a:t>
            </a:r>
          </a:p>
        </p:txBody>
      </p:sp>
      <p:sp>
        <p:nvSpPr>
          <p:cNvPr id="7454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54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5478"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sz="4000" dirty="0">
              <a:solidFill>
                <a:srgbClr val="FF0000"/>
              </a:solidFill>
            </a:endParaRPr>
          </a:p>
        </p:txBody>
      </p:sp>
      <p:sp>
        <p:nvSpPr>
          <p:cNvPr id="7454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Using </a:t>
            </a:r>
            <a:r>
              <a:rPr lang="en-US" sz="4000" dirty="0" err="1" smtClean="0">
                <a:solidFill>
                  <a:srgbClr val="FF0000"/>
                </a:solidFill>
              </a:rPr>
              <a:t>Iterators</a:t>
            </a:r>
            <a:r>
              <a:rPr lang="en-US" sz="4000" dirty="0" smtClean="0">
                <a:solidFill>
                  <a:srgbClr val="FF0000"/>
                </a:solidFill>
              </a:rPr>
              <a:t> in </a:t>
            </a:r>
            <a:r>
              <a:rPr lang="en-US" sz="4000" dirty="0">
                <a:solidFill>
                  <a:srgbClr val="FF0000"/>
                </a:solidFill>
              </a:rPr>
              <a:t>C++</a:t>
            </a:r>
            <a:endParaRPr lang="en-US" dirty="0">
              <a:solidFill>
                <a:srgbClr val="FF0000"/>
              </a:solidFill>
            </a:endParaRPr>
          </a:p>
        </p:txBody>
      </p:sp>
      <p:sp>
        <p:nvSpPr>
          <p:cNvPr id="691203" name="Rectangle 3"/>
          <p:cNvSpPr>
            <a:spLocks noChangeArrowheads="1"/>
          </p:cNvSpPr>
          <p:nvPr/>
        </p:nvSpPr>
        <p:spPr bwMode="auto">
          <a:xfrm>
            <a:off x="482600" y="1155700"/>
            <a:ext cx="8128000" cy="554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C++ Standard Template Library makes extensive use of an abstract data type </a:t>
            </a:r>
            <a:r>
              <a:rPr lang="en-US" sz="2400" b="0" dirty="0" smtClean="0">
                <a:solidFill>
                  <a:srgbClr val="000000"/>
                </a:solidFill>
              </a:rPr>
              <a:t>called an </a:t>
            </a:r>
            <a:r>
              <a:rPr lang="en-US" sz="2400" i="1" dirty="0" err="1" smtClean="0">
                <a:solidFill>
                  <a:srgbClr val="000000"/>
                </a:solidFill>
              </a:rPr>
              <a:t>iterator</a:t>
            </a:r>
            <a:r>
              <a:rPr lang="en-US" sz="2400" b="0" i="1" dirty="0" smtClean="0">
                <a:solidFill>
                  <a:srgbClr val="000000"/>
                </a:solidFill>
              </a:rPr>
              <a:t>,</a:t>
            </a:r>
            <a:r>
              <a:rPr lang="en-US" sz="2400" b="0" dirty="0" smtClean="0">
                <a:solidFill>
                  <a:srgbClr val="000000"/>
                </a:solidFill>
              </a:rPr>
              <a:t> which supports stepping through a collection one element at a time.</a:t>
            </a:r>
          </a:p>
          <a:p>
            <a:pPr marL="342900" indent="-342900" algn="just">
              <a:lnSpc>
                <a:spcPct val="85000"/>
              </a:lnSpc>
              <a:spcAft>
                <a:spcPct val="50000"/>
              </a:spcAft>
              <a:buFontTx/>
              <a:buChar char="•"/>
            </a:pPr>
            <a:r>
              <a:rPr lang="en-US" sz="2400" b="0" dirty="0" smtClean="0">
                <a:solidFill>
                  <a:srgbClr val="000000"/>
                </a:solidFill>
              </a:rPr>
              <a:t>Every collection class in the STL exports an </a:t>
            </a:r>
            <a:r>
              <a:rPr lang="en-US" sz="2000" dirty="0" err="1" smtClean="0">
                <a:solidFill>
                  <a:srgbClr val="000000"/>
                </a:solidFill>
                <a:latin typeface="Courier New"/>
                <a:cs typeface="Courier New"/>
              </a:rPr>
              <a:t>iterator</a:t>
            </a:r>
            <a:r>
              <a:rPr lang="en-US" sz="2400" b="0" dirty="0" smtClean="0">
                <a:solidFill>
                  <a:srgbClr val="000000"/>
                </a:solidFill>
              </a:rPr>
              <a:t> type along with two standard methods that produce </a:t>
            </a:r>
            <a:r>
              <a:rPr lang="en-US" sz="2400" b="0" dirty="0" err="1" smtClean="0">
                <a:solidFill>
                  <a:srgbClr val="000000"/>
                </a:solidFill>
              </a:rPr>
              <a:t>iterators</a:t>
            </a:r>
            <a:r>
              <a:rPr lang="en-US" sz="2400" b="0" dirty="0" smtClean="0">
                <a:solidFill>
                  <a:srgbClr val="000000"/>
                </a:solidFill>
              </a:rPr>
              <a:t>.  The </a:t>
            </a:r>
            <a:r>
              <a:rPr lang="en-US" sz="2000" dirty="0" smtClean="0">
                <a:solidFill>
                  <a:srgbClr val="000000"/>
                </a:solidFill>
                <a:latin typeface="Courier New"/>
                <a:cs typeface="Courier New"/>
              </a:rPr>
              <a:t>begin</a:t>
            </a:r>
            <a:r>
              <a:rPr lang="en-US" sz="2400" b="0" dirty="0" smtClean="0">
                <a:solidFill>
                  <a:srgbClr val="000000"/>
                </a:solidFill>
              </a:rPr>
              <a:t> method returns an </a:t>
            </a:r>
            <a:r>
              <a:rPr lang="en-US" sz="2400" b="0" dirty="0" err="1" smtClean="0">
                <a:solidFill>
                  <a:srgbClr val="000000"/>
                </a:solidFill>
              </a:rPr>
              <a:t>iterator</a:t>
            </a:r>
            <a:r>
              <a:rPr lang="en-US" sz="2400" b="0" dirty="0" smtClean="0">
                <a:solidFill>
                  <a:srgbClr val="000000"/>
                </a:solidFill>
              </a:rPr>
              <a:t> positioned at the beginning of the collection.  The </a:t>
            </a:r>
            <a:r>
              <a:rPr lang="en-US" sz="2000" dirty="0" smtClean="0">
                <a:solidFill>
                  <a:srgbClr val="000000"/>
                </a:solidFill>
                <a:latin typeface="Courier New"/>
                <a:cs typeface="Courier New"/>
              </a:rPr>
              <a:t>end</a:t>
            </a:r>
            <a:r>
              <a:rPr lang="en-US" sz="2400" b="0" dirty="0" smtClean="0">
                <a:solidFill>
                  <a:srgbClr val="000000"/>
                </a:solidFill>
              </a:rPr>
              <a:t> method returns an </a:t>
            </a:r>
            <a:r>
              <a:rPr lang="en-US" sz="2400" b="0" dirty="0" err="1" smtClean="0">
                <a:solidFill>
                  <a:srgbClr val="000000"/>
                </a:solidFill>
              </a:rPr>
              <a:t>iterator</a:t>
            </a:r>
            <a:r>
              <a:rPr lang="en-US" sz="2400" b="0" dirty="0" smtClean="0">
                <a:solidFill>
                  <a:srgbClr val="000000"/>
                </a:solidFill>
              </a:rPr>
              <a:t> positioned just past the final element.</a:t>
            </a:r>
          </a:p>
          <a:p>
            <a:pPr marL="342900" indent="-342900" algn="just">
              <a:lnSpc>
                <a:spcPct val="85000"/>
              </a:lnSpc>
              <a:spcAft>
                <a:spcPct val="50000"/>
              </a:spcAft>
              <a:buFontTx/>
              <a:buChar char="•"/>
            </a:pPr>
            <a:r>
              <a:rPr lang="en-US" sz="2400" b="0" dirty="0" err="1" smtClean="0">
                <a:solidFill>
                  <a:srgbClr val="000000"/>
                </a:solidFill>
              </a:rPr>
              <a:t>Iterators</a:t>
            </a:r>
            <a:r>
              <a:rPr lang="en-US" sz="2400" b="0" dirty="0" smtClean="0">
                <a:solidFill>
                  <a:srgbClr val="000000"/>
                </a:solidFill>
              </a:rPr>
              <a:t> in C++ use a syntax derived from pointers.  Given an </a:t>
            </a:r>
            <a:r>
              <a:rPr lang="en-US" sz="2400" b="0" dirty="0" err="1" smtClean="0">
                <a:solidFill>
                  <a:srgbClr val="000000"/>
                </a:solidFill>
              </a:rPr>
              <a:t>iterator</a:t>
            </a:r>
            <a:r>
              <a:rPr lang="en-US" sz="2400" b="0" dirty="0" smtClean="0">
                <a:solidFill>
                  <a:srgbClr val="000000"/>
                </a:solidFill>
              </a:rPr>
              <a:t>, one reads the corresponding value by dereferencing the </a:t>
            </a:r>
            <a:r>
              <a:rPr lang="en-US" sz="2400" b="0" dirty="0" err="1" smtClean="0">
                <a:solidFill>
                  <a:srgbClr val="000000"/>
                </a:solidFill>
              </a:rPr>
              <a:t>iterator</a:t>
            </a:r>
            <a:r>
              <a:rPr lang="en-US" sz="2400" b="0" dirty="0" smtClean="0">
                <a:solidFill>
                  <a:srgbClr val="000000"/>
                </a:solidFill>
              </a:rPr>
              <a:t> variable and increments it using the </a:t>
            </a:r>
            <a:r>
              <a:rPr lang="en-US" sz="2000" dirty="0" smtClean="0">
                <a:solidFill>
                  <a:srgbClr val="000000"/>
                </a:solidFill>
                <a:latin typeface="Courier New"/>
                <a:cs typeface="Courier New"/>
              </a:rPr>
              <a:t>++</a:t>
            </a:r>
            <a:r>
              <a:rPr lang="en-US" sz="2400" b="0" dirty="0" smtClean="0">
                <a:solidFill>
                  <a:srgbClr val="000000"/>
                </a:solidFill>
              </a:rPr>
              <a:t> operator.  The pattern for using an </a:t>
            </a:r>
            <a:r>
              <a:rPr lang="en-US" sz="2400" b="0" dirty="0" err="1" smtClean="0">
                <a:solidFill>
                  <a:srgbClr val="000000"/>
                </a:solidFill>
              </a:rPr>
              <a:t>iterator</a:t>
            </a:r>
            <a:r>
              <a:rPr lang="en-US" sz="2400" b="0" dirty="0" smtClean="0">
                <a:solidFill>
                  <a:srgbClr val="000000"/>
                </a:solidFill>
              </a:rPr>
              <a:t> to loop over a collection </a:t>
            </a:r>
            <a:r>
              <a:rPr lang="en-US" sz="2000" dirty="0" err="1" smtClean="0">
                <a:solidFill>
                  <a:srgbClr val="000000"/>
                </a:solidFill>
                <a:latin typeface="Courier New"/>
                <a:cs typeface="Courier New"/>
              </a:rPr>
              <a:t>c</a:t>
            </a:r>
            <a:r>
              <a:rPr lang="en-US" sz="2400" b="0" dirty="0" smtClean="0">
                <a:solidFill>
                  <a:srgbClr val="000000"/>
                </a:solidFill>
              </a:rPr>
              <a:t> is</a:t>
            </a:r>
          </a:p>
          <a:p>
            <a:pPr marL="342900" indent="-342900" algn="just">
              <a:lnSpc>
                <a:spcPct val="85000"/>
              </a:lnSpc>
              <a:spcAft>
                <a:spcPct val="50000"/>
              </a:spcAft>
              <a:buFontTx/>
              <a:buChar char="•"/>
            </a:pPr>
            <a:endParaRPr lang="en-US" sz="2400" b="0" dirty="0" smtClean="0">
              <a:solidFill>
                <a:srgbClr val="000000"/>
              </a:solidFill>
            </a:endParaRPr>
          </a:p>
          <a:p>
            <a:pPr marL="342900" indent="-342900" algn="just">
              <a:lnSpc>
                <a:spcPct val="85000"/>
              </a:lnSpc>
              <a:spcAft>
                <a:spcPct val="50000"/>
              </a:spcAft>
              <a:buFontTx/>
              <a:buChar char="•"/>
            </a:pPr>
            <a:endParaRPr lang="en-US" sz="2400" b="0" dirty="0">
              <a:solidFill>
                <a:srgbClr val="000000"/>
              </a:solidFill>
            </a:endParaRPr>
          </a:p>
        </p:txBody>
      </p:sp>
      <p:grpSp>
        <p:nvGrpSpPr>
          <p:cNvPr id="23" name="Group 17"/>
          <p:cNvGrpSpPr>
            <a:grpSpLocks/>
          </p:cNvGrpSpPr>
          <p:nvPr/>
        </p:nvGrpSpPr>
        <p:grpSpPr bwMode="auto">
          <a:xfrm>
            <a:off x="954315" y="5507039"/>
            <a:ext cx="7543800" cy="969961"/>
            <a:chOff x="672" y="1117"/>
            <a:chExt cx="4752" cy="611"/>
          </a:xfrm>
        </p:grpSpPr>
        <p:sp>
          <p:nvSpPr>
            <p:cNvPr id="24" name="Rectangle 14"/>
            <p:cNvSpPr>
              <a:spLocks noChangeArrowheads="1"/>
            </p:cNvSpPr>
            <p:nvPr/>
          </p:nvSpPr>
          <p:spPr bwMode="auto">
            <a:xfrm>
              <a:off x="672" y="1117"/>
              <a:ext cx="4752" cy="611"/>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sz="1200">
                <a:solidFill>
                  <a:srgbClr val="000000"/>
                </a:solidFill>
                <a:latin typeface="Courier New" charset="0"/>
              </a:endParaRPr>
            </a:p>
          </p:txBody>
        </p:sp>
        <p:sp>
          <p:nvSpPr>
            <p:cNvPr id="25" name="Text Box 13"/>
            <p:cNvSpPr txBox="1">
              <a:spLocks noChangeArrowheads="1"/>
            </p:cNvSpPr>
            <p:nvPr/>
          </p:nvSpPr>
          <p:spPr bwMode="auto">
            <a:xfrm>
              <a:off x="720" y="1152"/>
              <a:ext cx="4656" cy="523"/>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00"/>
                  </a:solidFill>
                  <a:latin typeface="Courier New" charset="0"/>
                </a:rPr>
                <a:t>for (</a:t>
              </a:r>
              <a:r>
                <a:rPr lang="en-US" sz="1600" b="0" i="1" dirty="0" err="1" smtClean="0">
                  <a:solidFill>
                    <a:srgbClr val="000000"/>
                  </a:solidFill>
                  <a:latin typeface="Times New Roman"/>
                  <a:cs typeface="Times New Roman"/>
                </a:rPr>
                <a:t>type</a:t>
              </a:r>
              <a:r>
                <a:rPr lang="en-US" sz="1600" dirty="0" err="1" smtClean="0">
                  <a:solidFill>
                    <a:srgbClr val="000000"/>
                  </a:solidFill>
                  <a:latin typeface="Courier New" charset="0"/>
                </a:rPr>
                <a:t>::iterator</a:t>
              </a:r>
              <a:r>
                <a:rPr lang="en-US" sz="1600" dirty="0" smtClean="0">
                  <a:solidFill>
                    <a:srgbClr val="000000"/>
                  </a:solidFill>
                  <a:latin typeface="Courier New" charset="0"/>
                </a:rPr>
                <a:t> it = </a:t>
              </a:r>
              <a:r>
                <a:rPr lang="en-US" sz="1600" dirty="0" err="1" smtClean="0">
                  <a:solidFill>
                    <a:srgbClr val="000000"/>
                  </a:solidFill>
                  <a:latin typeface="Courier New" charset="0"/>
                </a:rPr>
                <a:t>c.begin</a:t>
              </a:r>
              <a:r>
                <a:rPr lang="en-US" sz="1600" dirty="0" smtClean="0">
                  <a:solidFill>
                    <a:srgbClr val="000000"/>
                  </a:solidFill>
                  <a:latin typeface="Courier New" charset="0"/>
                </a:rPr>
                <a:t>(); it &lt; </a:t>
              </a:r>
              <a:r>
                <a:rPr lang="en-US" sz="1600" dirty="0" err="1" smtClean="0">
                  <a:solidFill>
                    <a:srgbClr val="000000"/>
                  </a:solidFill>
                  <a:latin typeface="Courier New" charset="0"/>
                </a:rPr>
                <a:t>c.end</a:t>
              </a:r>
              <a:r>
                <a:rPr lang="en-US" sz="1600" dirty="0" smtClean="0">
                  <a:solidFill>
                    <a:srgbClr val="000000"/>
                  </a:solidFill>
                  <a:latin typeface="Courier New" charset="0"/>
                </a:rPr>
                <a:t>(); it++) {</a:t>
              </a:r>
            </a:p>
            <a:p>
              <a:r>
                <a:rPr lang="en-US" sz="1600" dirty="0" smtClean="0">
                  <a:solidFill>
                    <a:srgbClr val="000000"/>
                  </a:solidFill>
                  <a:latin typeface="Courier New" charset="0"/>
                </a:rPr>
                <a:t>   </a:t>
              </a:r>
              <a:r>
                <a:rPr lang="en-US" sz="1600" b="0" i="1" dirty="0" smtClean="0">
                  <a:solidFill>
                    <a:srgbClr val="000000"/>
                  </a:solidFill>
                  <a:latin typeface="Times New Roman"/>
                  <a:cs typeface="Times New Roman"/>
                </a:rPr>
                <a:t>. . . Body of loop involving </a:t>
              </a:r>
              <a:r>
                <a:rPr lang="en-US" sz="1600" dirty="0" smtClean="0">
                  <a:solidFill>
                    <a:srgbClr val="000000"/>
                  </a:solidFill>
                  <a:latin typeface="Courier New"/>
                  <a:cs typeface="Courier New"/>
                </a:rPr>
                <a:t>*it</a:t>
              </a:r>
              <a:r>
                <a:rPr lang="en-US" sz="1600" b="0" i="1" dirty="0" smtClean="0">
                  <a:solidFill>
                    <a:srgbClr val="000000"/>
                  </a:solidFill>
                  <a:latin typeface="Times New Roman"/>
                  <a:cs typeface="Times New Roman"/>
                </a:rPr>
                <a:t>  . . .</a:t>
              </a:r>
              <a:endParaRPr lang="en-US" sz="1600" dirty="0" smtClean="0">
                <a:solidFill>
                  <a:srgbClr val="000000"/>
                </a:solidFill>
                <a:latin typeface="Courier New" charset="0"/>
              </a:endParaRPr>
            </a:p>
            <a:p>
              <a:r>
                <a:rPr lang="en-US" sz="1600" dirty="0" smtClean="0">
                  <a:solidFill>
                    <a:srgbClr val="000000"/>
                  </a:solidFill>
                  <a:latin typeface="Courier New" charset="0"/>
                </a:rPr>
                <a:t>}</a:t>
              </a:r>
              <a:endParaRPr lang="en-US" sz="1600" dirty="0" smtClean="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Nested class: </a:t>
            </a:r>
            <a:r>
              <a:rPr lang="en-US" dirty="0" err="1" smtClean="0">
                <a:solidFill>
                  <a:srgbClr val="0000FF"/>
                </a:solidFill>
                <a:latin typeface="Courier New" charset="0"/>
              </a:rPr>
              <a:t>iterator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nested class implements a standard </a:t>
            </a:r>
            <a:r>
              <a:rPr lang="en-US" dirty="0" err="1" smtClean="0">
                <a:solidFill>
                  <a:srgbClr val="0000FF"/>
                </a:solidFill>
                <a:latin typeface="Courier New" charset="0"/>
              </a:rPr>
              <a:t>iterator</a:t>
            </a:r>
            <a:r>
              <a:rPr lang="en-US" dirty="0" smtClean="0">
                <a:solidFill>
                  <a:srgbClr val="0000FF"/>
                </a:solidFill>
                <a:latin typeface="Courier New" charset="0"/>
              </a:rPr>
              <a:t> for the Vector class.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class </a:t>
            </a:r>
            <a:r>
              <a:rPr lang="en-US" dirty="0" err="1" smtClean="0">
                <a:solidFill>
                  <a:srgbClr val="000000"/>
                </a:solidFill>
                <a:latin typeface="Courier New" charset="0"/>
              </a:rPr>
              <a:t>iterator</a:t>
            </a: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public:</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iterator</a:t>
            </a:r>
            <a:r>
              <a:rPr lang="en-US" dirty="0" smtClean="0">
                <a:solidFill>
                  <a:srgbClr val="0000FF"/>
                </a:solidFill>
                <a:latin typeface="Courier New" charset="0"/>
              </a:rPr>
              <a:t>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default constructor for the </a:t>
            </a:r>
            <a:r>
              <a:rPr lang="en-US" dirty="0" err="1" smtClean="0">
                <a:solidFill>
                  <a:srgbClr val="0000FF"/>
                </a:solidFill>
                <a:latin typeface="Courier New" charset="0"/>
              </a:rPr>
              <a:t>iterator</a:t>
            </a:r>
            <a:r>
              <a:rPr lang="en-US" dirty="0" smtClean="0">
                <a:solidFill>
                  <a:srgbClr val="0000FF"/>
                </a:solidFill>
                <a:latin typeface="Courier New" charset="0"/>
              </a:rPr>
              <a:t> returns an invalid </a:t>
            </a:r>
            <a:r>
              <a:rPr lang="en-US" dirty="0" err="1" smtClean="0">
                <a:solidFill>
                  <a:srgbClr val="0000FF"/>
                </a:solidFill>
                <a:latin typeface="Courier New" charset="0"/>
              </a:rPr>
              <a:t>iterator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in which the vector pointer </a:t>
            </a:r>
            <a:r>
              <a:rPr lang="en-US" dirty="0" err="1" smtClean="0">
                <a:solidFill>
                  <a:srgbClr val="0000FF"/>
                </a:solidFill>
                <a:latin typeface="Courier New" charset="0"/>
              </a:rPr>
              <a:t>vp</a:t>
            </a:r>
            <a:r>
              <a:rPr lang="en-US" dirty="0" smtClean="0">
                <a:solidFill>
                  <a:srgbClr val="0000FF"/>
                </a:solidFill>
                <a:latin typeface="Courier New" charset="0"/>
              </a:rPr>
              <a:t> is set to NULL.  </a:t>
            </a:r>
            <a:r>
              <a:rPr lang="en-US" dirty="0" err="1" smtClean="0">
                <a:solidFill>
                  <a:srgbClr val="0000FF"/>
                </a:solidFill>
                <a:latin typeface="Courier New" charset="0"/>
              </a:rPr>
              <a:t>Iterators</a:t>
            </a:r>
            <a:r>
              <a:rPr lang="en-US" dirty="0" smtClean="0">
                <a:solidFill>
                  <a:srgbClr val="0000FF"/>
                </a:solidFill>
                <a:latin typeface="Courier New" charset="0"/>
              </a:rPr>
              <a:t> created by</a:t>
            </a:r>
          </a:p>
          <a:p>
            <a:pPr>
              <a:lnSpc>
                <a:spcPct val="90000"/>
              </a:lnSpc>
            </a:pPr>
            <a:r>
              <a:rPr lang="en-US" dirty="0" smtClean="0">
                <a:solidFill>
                  <a:srgbClr val="0000FF"/>
                </a:solidFill>
                <a:latin typeface="Courier New" charset="0"/>
              </a:rPr>
              <a:t> * the client are initialized by the constructor </a:t>
            </a:r>
            <a:r>
              <a:rPr lang="en-US" dirty="0" err="1" smtClean="0">
                <a:solidFill>
                  <a:srgbClr val="0000FF"/>
                </a:solidFill>
                <a:latin typeface="Courier New" charset="0"/>
              </a:rPr>
              <a:t>iterator(vp</a:t>
            </a:r>
            <a:r>
              <a:rPr lang="en-US" dirty="0" smtClean="0">
                <a:solidFill>
                  <a:srgbClr val="0000FF"/>
                </a:solidFill>
                <a:latin typeface="Courier New" charset="0"/>
              </a:rPr>
              <a:t>, </a:t>
            </a:r>
            <a:r>
              <a:rPr lang="en-US" dirty="0" err="1" smtClean="0">
                <a:solidFill>
                  <a:srgbClr val="0000FF"/>
                </a:solidFill>
                <a:latin typeface="Courier New" charset="0"/>
              </a:rPr>
              <a:t>k</a:t>
            </a:r>
            <a:r>
              <a:rPr lang="en-US" dirty="0" smtClean="0">
                <a:solidFill>
                  <a:srgbClr val="0000FF"/>
                </a:solidFill>
                <a:latin typeface="Courier New" charset="0"/>
              </a:rPr>
              <a:t>), which</a:t>
            </a:r>
          </a:p>
          <a:p>
            <a:pPr>
              <a:lnSpc>
                <a:spcPct val="90000"/>
              </a:lnSpc>
            </a:pPr>
            <a:r>
              <a:rPr lang="en-US" dirty="0" smtClean="0">
                <a:solidFill>
                  <a:srgbClr val="0000FF"/>
                </a:solidFill>
                <a:latin typeface="Courier New" charset="0"/>
              </a:rPr>
              <a:t> * appears in the private section.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this-&gt;</a:t>
            </a:r>
            <a:r>
              <a:rPr lang="en-US" dirty="0" err="1" smtClean="0">
                <a:solidFill>
                  <a:srgbClr val="000000"/>
                </a:solidFill>
                <a:latin typeface="Courier New" charset="0"/>
              </a:rPr>
              <a:t>vp</a:t>
            </a:r>
            <a:r>
              <a:rPr lang="en-US" dirty="0" smtClean="0">
                <a:solidFill>
                  <a:srgbClr val="000000"/>
                </a:solidFill>
                <a:latin typeface="Courier New" charset="0"/>
              </a:rPr>
              <a:t> = NULL;</a:t>
            </a:r>
          </a:p>
          <a:p>
            <a:pPr>
              <a:lnSpc>
                <a:spcPct val="90000"/>
              </a:lnSpc>
            </a:pPr>
            <a:r>
              <a:rPr lang="en-US" dirty="0" smtClean="0">
                <a:solidFill>
                  <a:srgbClr val="000000"/>
                </a:solidFill>
                <a:latin typeface="Courier New" charset="0"/>
              </a:rPr>
              <a:t>      }</a:t>
            </a:r>
          </a:p>
        </p:txBody>
      </p:sp>
      <p:grpSp>
        <p:nvGrpSpPr>
          <p:cNvPr id="2" name="Group 4"/>
          <p:cNvGrpSpPr>
            <a:grpSpLocks/>
          </p:cNvGrpSpPr>
          <p:nvPr/>
        </p:nvGrpSpPr>
        <p:grpSpPr bwMode="auto">
          <a:xfrm>
            <a:off x="347556" y="1143000"/>
            <a:ext cx="8502757" cy="5257800"/>
            <a:chOff x="235" y="720"/>
            <a:chExt cx="5285" cy="3312"/>
          </a:xfrm>
        </p:grpSpPr>
        <p:sp>
          <p:nvSpPr>
            <p:cNvPr id="7475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32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dereference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 dereference operator returns the appropriate index position in</a:t>
              </a:r>
            </a:p>
            <a:p>
              <a:pPr>
                <a:lnSpc>
                  <a:spcPct val="90000"/>
                </a:lnSpc>
              </a:pPr>
              <a:r>
                <a:rPr lang="en-US" dirty="0" smtClean="0">
                  <a:solidFill>
                    <a:srgbClr val="0000FF"/>
                  </a:solidFill>
                  <a:latin typeface="Courier New" charset="0"/>
                </a:rPr>
                <a:t> * the internal array by reference.</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&amp; operator*()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&lt; 0 || index &gt;= </a:t>
              </a:r>
              <a:r>
                <a:rPr lang="en-US" dirty="0" err="1" smtClean="0">
                  <a:solidFill>
                    <a:srgbClr val="000000"/>
                  </a:solidFill>
                  <a:latin typeface="Courier New" charset="0"/>
                </a:rPr>
                <a:t>vp</a:t>
              </a:r>
              <a:r>
                <a:rPr lang="en-US" dirty="0" smtClean="0">
                  <a:solidFill>
                    <a:srgbClr val="000000"/>
                  </a:solidFill>
                  <a:latin typeface="Courier New" charset="0"/>
                </a:rPr>
                <a:t>-&gt;count)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endParaRPr lang="en-US" dirty="0" smtClean="0">
                <a:solidFill>
                  <a:srgbClr val="000000"/>
                </a:solidFill>
                <a:latin typeface="Courier New" charset="0"/>
              </a:endParaRP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-&gt;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Overrides of the -&gt; operator in C++ follow a special idiomatic pattern.</a:t>
              </a:r>
            </a:p>
            <a:p>
              <a:pPr>
                <a:lnSpc>
                  <a:spcPct val="90000"/>
                </a:lnSpc>
              </a:pPr>
              <a:r>
                <a:rPr lang="en-US" dirty="0" smtClean="0">
                  <a:solidFill>
                    <a:srgbClr val="0000FF"/>
                  </a:solidFill>
                  <a:latin typeface="Courier New" charset="0"/>
                </a:rPr>
                <a:t> * The operator takes no arguments and returns a pointer to the value.</a:t>
              </a:r>
            </a:p>
            <a:p>
              <a:pPr>
                <a:lnSpc>
                  <a:spcPct val="90000"/>
                </a:lnSpc>
              </a:pPr>
              <a:r>
                <a:rPr lang="en-US" dirty="0" smtClean="0">
                  <a:solidFill>
                    <a:srgbClr val="0000FF"/>
                  </a:solidFill>
                  <a:latin typeface="Courier New" charset="0"/>
                </a:rPr>
                <a:t> * The compiler then takes care of applying the -&gt; operator to retrieve</a:t>
              </a:r>
            </a:p>
            <a:p>
              <a:pPr>
                <a:lnSpc>
                  <a:spcPct val="90000"/>
                </a:lnSpc>
              </a:pPr>
              <a:r>
                <a:rPr lang="en-US" dirty="0" smtClean="0">
                  <a:solidFill>
                    <a:srgbClr val="0000FF"/>
                  </a:solidFill>
                  <a:latin typeface="Courier New" charset="0"/>
                </a:rPr>
                <a:t> * the desired field.</a:t>
              </a:r>
            </a:p>
            <a:p>
              <a:pPr>
                <a:lnSpc>
                  <a:spcPct val="90000"/>
                </a:lnSpc>
              </a:pPr>
              <a:r>
                <a:rPr lang="en-US" dirty="0" smtClean="0">
                  <a:solidFill>
                    <a:srgbClr val="0000FF"/>
                  </a:solidFill>
                  <a:latin typeface="Courier New" charset="0"/>
                </a:rPr>
                <a:t> *</a:t>
              </a:r>
              <a:r>
                <a:rPr lang="en-US" dirty="0" smtClean="0">
                  <a:solidFill>
                    <a:srgbClr val="0000FF"/>
                  </a:solidFill>
                  <a:latin typeface="Courier New" charset="0"/>
                </a:rPr>
                <a:t>/</a:t>
              </a:r>
            </a:p>
            <a:p>
              <a:pPr>
                <a:lnSpc>
                  <a:spcPct val="90000"/>
                </a:lnSpc>
              </a:pPr>
              <a:endParaRPr lang="en-US" sz="100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*operator-&gt;()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&lt; 0 || index &gt;= </a:t>
              </a:r>
              <a:r>
                <a:rPr lang="en-US" dirty="0" err="1" smtClean="0">
                  <a:solidFill>
                    <a:srgbClr val="000000"/>
                  </a:solidFill>
                  <a:latin typeface="Courier New" charset="0"/>
                </a:rPr>
                <a:t>vp</a:t>
              </a:r>
              <a:r>
                <a:rPr lang="en-US" dirty="0" smtClean="0">
                  <a:solidFill>
                    <a:srgbClr val="000000"/>
                  </a:solidFill>
                  <a:latin typeface="Courier New" charset="0"/>
                </a:rPr>
                <a:t>-&gt;count)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return &amp;</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smtClean="0">
                  <a:solidFill>
                    <a:srgbClr val="000000"/>
                  </a:solidFill>
                  <a:latin typeface="Courier New" charset="0"/>
                </a:rPr>
                <a:t>}</a:t>
              </a:r>
              <a:endParaRPr lang="en-US" dirty="0" smtClean="0">
                <a:solidFill>
                  <a:srgbClr val="0000FF"/>
                </a:solidFill>
                <a:latin typeface="Courier New" charset="0"/>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dereference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 dereference operator returns the appropriate index position in</a:t>
            </a:r>
          </a:p>
          <a:p>
            <a:pPr>
              <a:lnSpc>
                <a:spcPct val="90000"/>
              </a:lnSpc>
            </a:pPr>
            <a:r>
              <a:rPr lang="en-US" dirty="0" smtClean="0">
                <a:solidFill>
                  <a:srgbClr val="0000FF"/>
                </a:solidFill>
                <a:latin typeface="Courier New" charset="0"/>
              </a:rPr>
              <a:t> * the internal array by reference.</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&amp; operator*()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&lt; 0 || index &gt;= </a:t>
            </a:r>
            <a:r>
              <a:rPr lang="en-US" dirty="0" err="1" smtClean="0">
                <a:solidFill>
                  <a:srgbClr val="000000"/>
                </a:solidFill>
                <a:latin typeface="Courier New" charset="0"/>
              </a:rPr>
              <a:t>vp</a:t>
            </a:r>
            <a:r>
              <a:rPr lang="en-US" dirty="0" smtClean="0">
                <a:solidFill>
                  <a:srgbClr val="000000"/>
                </a:solidFill>
                <a:latin typeface="Courier New" charset="0"/>
              </a:rPr>
              <a:t>-&gt;count)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-&gt;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Overrides of the -&gt; operator in C++ follow a special idiomatic pattern.</a:t>
            </a:r>
          </a:p>
          <a:p>
            <a:pPr>
              <a:lnSpc>
                <a:spcPct val="90000"/>
              </a:lnSpc>
            </a:pPr>
            <a:r>
              <a:rPr lang="en-US" dirty="0" smtClean="0">
                <a:solidFill>
                  <a:srgbClr val="0000FF"/>
                </a:solidFill>
                <a:latin typeface="Courier New" charset="0"/>
              </a:rPr>
              <a:t> * The operator takes no arguments and returns a pointer to the value.</a:t>
            </a:r>
          </a:p>
          <a:p>
            <a:pPr>
              <a:lnSpc>
                <a:spcPct val="90000"/>
              </a:lnSpc>
            </a:pPr>
            <a:r>
              <a:rPr lang="en-US" dirty="0" smtClean="0">
                <a:solidFill>
                  <a:srgbClr val="0000FF"/>
                </a:solidFill>
                <a:latin typeface="Courier New" charset="0"/>
              </a:rPr>
              <a:t> * The compiler then takes care of applying the -&gt; operator to retrieve</a:t>
            </a:r>
          </a:p>
          <a:p>
            <a:pPr>
              <a:lnSpc>
                <a:spcPct val="90000"/>
              </a:lnSpc>
            </a:pPr>
            <a:r>
              <a:rPr lang="en-US" dirty="0" smtClean="0">
                <a:solidFill>
                  <a:srgbClr val="0000FF"/>
                </a:solidFill>
                <a:latin typeface="Courier New" charset="0"/>
              </a:rPr>
              <a:t> * the desired field.</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*operator-&gt;()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&lt; 0 || index &gt;= </a:t>
            </a:r>
            <a:r>
              <a:rPr lang="en-US" dirty="0" err="1" smtClean="0">
                <a:solidFill>
                  <a:srgbClr val="000000"/>
                </a:solidFill>
                <a:latin typeface="Courier New" charset="0"/>
              </a:rPr>
              <a:t>vp</a:t>
            </a:r>
            <a:r>
              <a:rPr lang="en-US" dirty="0" smtClean="0">
                <a:solidFill>
                  <a:srgbClr val="000000"/>
                </a:solidFill>
                <a:latin typeface="Courier New" charset="0"/>
              </a:rPr>
              <a:t>-&gt;count)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return &amp;</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endParaRPr lang="en-US" dirty="0" smtClean="0">
              <a:solidFill>
                <a:srgbClr val="0000FF"/>
              </a:solidFill>
              <a:latin typeface="Courier New" charset="0"/>
            </a:endParaRP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selection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selection operator returns the appropriate index position in</a:t>
              </a:r>
            </a:p>
            <a:p>
              <a:pPr>
                <a:lnSpc>
                  <a:spcPct val="90000"/>
                </a:lnSpc>
              </a:pPr>
              <a:r>
                <a:rPr lang="en-US" dirty="0" smtClean="0">
                  <a:solidFill>
                    <a:srgbClr val="0000FF"/>
                  </a:solidFill>
                  <a:latin typeface="Courier New" charset="0"/>
                </a:rPr>
                <a:t> * the internal array by reference.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&amp; </a:t>
              </a:r>
              <a:r>
                <a:rPr lang="en-US" dirty="0" err="1" smtClean="0">
                  <a:solidFill>
                    <a:srgbClr val="000000"/>
                  </a:solidFill>
                  <a:latin typeface="Courier New" charset="0"/>
                </a:rPr>
                <a:t>operator[](int</a:t>
              </a:r>
              <a:r>
                <a:rPr lang="en-US" dirty="0" smtClean="0">
                  <a:solidFill>
                    <a:srgbClr val="000000"/>
                  </a:solidFill>
                  <a:latin typeface="Courier New" charset="0"/>
                </a:rPr>
                <a:t>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 </a:t>
              </a:r>
              <a:r>
                <a:rPr lang="en-US" dirty="0" err="1" smtClean="0">
                  <a:solidFill>
                    <a:srgbClr val="000000"/>
                  </a:solidFill>
                  <a:latin typeface="Courier New" charset="0"/>
                </a:rPr>
                <a:t>k</a:t>
              </a:r>
              <a:r>
                <a:rPr lang="en-US" dirty="0" smtClean="0">
                  <a:solidFill>
                    <a:srgbClr val="000000"/>
                  </a:solidFill>
                  <a:latin typeface="Courier New" charset="0"/>
                </a:rPr>
                <a:t> &lt; 0 || index + </a:t>
              </a:r>
              <a:r>
                <a:rPr lang="en-US" dirty="0" err="1" smtClean="0">
                  <a:solidFill>
                    <a:srgbClr val="000000"/>
                  </a:solidFill>
                  <a:latin typeface="Courier New" charset="0"/>
                </a:rPr>
                <a:t>k</a:t>
              </a:r>
              <a:r>
                <a:rPr lang="en-US" dirty="0" smtClean="0">
                  <a:solidFill>
                    <a:srgbClr val="000000"/>
                  </a:solidFill>
                  <a:latin typeface="Courier New" charset="0"/>
                </a:rPr>
                <a:t> &gt;= </a:t>
              </a:r>
              <a:r>
                <a:rPr lang="en-US" dirty="0" err="1" smtClean="0">
                  <a:solidFill>
                    <a:srgbClr val="000000"/>
                  </a:solidFill>
                  <a:latin typeface="Courier New" charset="0"/>
                </a:rPr>
                <a:t>vp</a:t>
              </a:r>
              <a:r>
                <a:rPr lang="en-US" dirty="0" smtClean="0">
                  <a:solidFill>
                    <a:srgbClr val="000000"/>
                  </a:solidFill>
                  <a:latin typeface="Courier New" charset="0"/>
                </a:rPr>
                <a:t>-&gt;count)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relational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compare the index field of the </a:t>
              </a:r>
              <a:r>
                <a:rPr lang="en-US" dirty="0" err="1" smtClean="0">
                  <a:solidFill>
                    <a:srgbClr val="0000FF"/>
                  </a:solidFill>
                  <a:latin typeface="Courier New" charset="0"/>
                </a:rPr>
                <a:t>iterators</a:t>
              </a:r>
              <a:r>
                <a:rPr lang="en-US" dirty="0" smtClean="0">
                  <a:solidFill>
                    <a:srgbClr val="0000FF"/>
                  </a:solidFill>
                  <a:latin typeface="Courier New" charset="0"/>
                </a:rPr>
                <a:t> after making</a:t>
              </a:r>
            </a:p>
            <a:p>
              <a:pPr>
                <a:lnSpc>
                  <a:spcPct val="90000"/>
                </a:lnSpc>
              </a:pPr>
              <a:r>
                <a:rPr lang="en-US" dirty="0" smtClean="0">
                  <a:solidFill>
                    <a:srgbClr val="0000FF"/>
                  </a:solidFill>
                  <a:latin typeface="Courier New" charset="0"/>
                </a:rPr>
                <a:t> * sure that the </a:t>
              </a:r>
              <a:r>
                <a:rPr lang="en-US" dirty="0" err="1" smtClean="0">
                  <a:solidFill>
                    <a:srgbClr val="0000FF"/>
                  </a:solidFill>
                  <a:latin typeface="Courier New" charset="0"/>
                </a:rPr>
                <a:t>iterators</a:t>
              </a:r>
              <a:r>
                <a:rPr lang="en-US" dirty="0" smtClean="0">
                  <a:solidFill>
                    <a:srgbClr val="0000FF"/>
                  </a:solidFill>
                  <a:latin typeface="Courier New" charset="0"/>
                </a:rPr>
                <a:t> refer to the same vector.</a:t>
              </a:r>
            </a:p>
            <a:p>
              <a:pPr>
                <a:lnSpc>
                  <a:spcPct val="90000"/>
                </a:lnSpc>
              </a:pPr>
              <a:r>
                <a:rPr lang="en-US" dirty="0" smtClean="0">
                  <a:solidFill>
                    <a:srgbClr val="0000FF"/>
                  </a:solidFill>
                  <a:latin typeface="Courier New" charset="0"/>
                </a:rPr>
                <a:t> *</a:t>
              </a:r>
              <a:r>
                <a:rPr lang="en-US" dirty="0" smtClean="0">
                  <a:solidFill>
                    <a:srgbClr val="0000FF"/>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smtClean="0">
                  <a:solidFill>
                    <a:srgbClr val="000000"/>
                  </a:solidFill>
                  <a:latin typeface="Courier New" charset="0"/>
                </a:rPr>
                <a:t>operator==(const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&amp;&amp; index ==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selection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selection operator returns the appropriate index position in</a:t>
            </a:r>
          </a:p>
          <a:p>
            <a:pPr>
              <a:lnSpc>
                <a:spcPct val="90000"/>
              </a:lnSpc>
            </a:pPr>
            <a:r>
              <a:rPr lang="en-US" dirty="0" smtClean="0">
                <a:solidFill>
                  <a:srgbClr val="0000FF"/>
                </a:solidFill>
                <a:latin typeface="Courier New" charset="0"/>
              </a:rPr>
              <a:t> * the internal array by reference.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&amp; </a:t>
            </a:r>
            <a:r>
              <a:rPr lang="en-US" dirty="0" err="1" smtClean="0">
                <a:solidFill>
                  <a:srgbClr val="000000"/>
                </a:solidFill>
                <a:latin typeface="Courier New" charset="0"/>
              </a:rPr>
              <a:t>operator[](int</a:t>
            </a:r>
            <a:r>
              <a:rPr lang="en-US" dirty="0" smtClean="0">
                <a:solidFill>
                  <a:srgbClr val="000000"/>
                </a:solidFill>
                <a:latin typeface="Courier New" charset="0"/>
              </a:rPr>
              <a:t>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(index + </a:t>
            </a:r>
            <a:r>
              <a:rPr lang="en-US" dirty="0" err="1" smtClean="0">
                <a:solidFill>
                  <a:srgbClr val="000000"/>
                </a:solidFill>
                <a:latin typeface="Courier New" charset="0"/>
              </a:rPr>
              <a:t>k</a:t>
            </a:r>
            <a:r>
              <a:rPr lang="en-US" dirty="0" smtClean="0">
                <a:solidFill>
                  <a:srgbClr val="000000"/>
                </a:solidFill>
                <a:latin typeface="Courier New" charset="0"/>
              </a:rPr>
              <a:t> &lt; 0 || index + </a:t>
            </a:r>
            <a:r>
              <a:rPr lang="en-US" dirty="0" err="1" smtClean="0">
                <a:solidFill>
                  <a:srgbClr val="000000"/>
                </a:solidFill>
                <a:latin typeface="Courier New" charset="0"/>
              </a:rPr>
              <a:t>k</a:t>
            </a:r>
            <a:r>
              <a:rPr lang="en-US" dirty="0" smtClean="0">
                <a:solidFill>
                  <a:srgbClr val="000000"/>
                </a:solidFill>
                <a:latin typeface="Courier New" charset="0"/>
              </a:rPr>
              <a:t> &gt;= </a:t>
            </a:r>
            <a:r>
              <a:rPr lang="en-US" dirty="0" err="1" smtClean="0">
                <a:solidFill>
                  <a:srgbClr val="000000"/>
                </a:solidFill>
                <a:latin typeface="Courier New" charset="0"/>
              </a:rPr>
              <a:t>vp</a:t>
            </a:r>
            <a:r>
              <a:rPr lang="en-US" dirty="0" smtClean="0">
                <a:solidFill>
                  <a:srgbClr val="000000"/>
                </a:solidFill>
                <a:latin typeface="Courier New" charset="0"/>
              </a:rPr>
              <a:t>-&gt;count)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error("Iterator</a:t>
            </a:r>
            <a:r>
              <a:rPr lang="en-US" dirty="0" smtClean="0">
                <a:solidFill>
                  <a:srgbClr val="000000"/>
                </a:solidFill>
                <a:latin typeface="Courier New" charset="0"/>
              </a:rPr>
              <a:t> out of range");</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-&gt;</a:t>
            </a:r>
            <a:r>
              <a:rPr lang="en-US" dirty="0" err="1" smtClean="0">
                <a:solidFill>
                  <a:srgbClr val="000000"/>
                </a:solidFill>
                <a:latin typeface="Courier New" charset="0"/>
              </a:rPr>
              <a:t>array[index</a:t>
            </a:r>
            <a:r>
              <a:rPr lang="en-US" dirty="0" smtClean="0">
                <a:solidFill>
                  <a:srgbClr val="000000"/>
                </a:solidFill>
                <a:latin typeface="Courier New" charset="0"/>
              </a:rPr>
              <a:t>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relational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compare the index field of the </a:t>
            </a:r>
            <a:r>
              <a:rPr lang="en-US" dirty="0" err="1" smtClean="0">
                <a:solidFill>
                  <a:srgbClr val="0000FF"/>
                </a:solidFill>
                <a:latin typeface="Courier New" charset="0"/>
              </a:rPr>
              <a:t>iterators</a:t>
            </a:r>
            <a:r>
              <a:rPr lang="en-US" dirty="0" smtClean="0">
                <a:solidFill>
                  <a:srgbClr val="0000FF"/>
                </a:solidFill>
                <a:latin typeface="Courier New" charset="0"/>
              </a:rPr>
              <a:t> after making</a:t>
            </a:r>
          </a:p>
          <a:p>
            <a:pPr>
              <a:lnSpc>
                <a:spcPct val="90000"/>
              </a:lnSpc>
            </a:pPr>
            <a:r>
              <a:rPr lang="en-US" dirty="0" smtClean="0">
                <a:solidFill>
                  <a:srgbClr val="0000FF"/>
                </a:solidFill>
                <a:latin typeface="Courier New" charset="0"/>
              </a:rPr>
              <a:t> * sure that the </a:t>
            </a:r>
            <a:r>
              <a:rPr lang="en-US" dirty="0" err="1" smtClean="0">
                <a:solidFill>
                  <a:srgbClr val="0000FF"/>
                </a:solidFill>
                <a:latin typeface="Courier New" charset="0"/>
              </a:rPr>
              <a:t>iterators</a:t>
            </a:r>
            <a:r>
              <a:rPr lang="en-US" dirty="0" smtClean="0">
                <a:solidFill>
                  <a:srgbClr val="0000FF"/>
                </a:solidFill>
                <a:latin typeface="Courier New" charset="0"/>
              </a:rPr>
              <a:t> refer to the same vector.</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&amp;&amp; index ==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smtClean="0">
                  <a:solidFill>
                    <a:srgbClr val="000000"/>
                  </a:solidFill>
                  <a:latin typeface="Courier New" charset="0"/>
                </a:rPr>
                <a:t>operator!=(const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!(*this == </a:t>
              </a:r>
              <a:r>
                <a:rPr lang="en-US" dirty="0" err="1" smtClean="0">
                  <a:solidFill>
                    <a:srgbClr val="000000"/>
                  </a:solidFill>
                  <a:latin typeface="Courier New" charset="0"/>
                </a:rPr>
                <a:t>rhs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operator&lt;(const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&lt;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operator&lt;=(const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&lt;=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operator&gt;(const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&gt;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operator&gt;=(const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return </a:t>
              </a:r>
              <a:r>
                <a:rPr lang="en-US" dirty="0" smtClean="0">
                  <a:solidFill>
                    <a:srgbClr val="000000"/>
                  </a:solidFill>
                  <a:latin typeface="Courier New" charset="0"/>
                </a:rPr>
                <a:t>index &gt;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endParaRPr lang="en-US" dirty="0" smtClean="0">
                <a:solidFill>
                  <a:srgbClr val="000000"/>
                </a:solidFill>
                <a:latin typeface="Courier New" charset="0"/>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smtClean="0">
                <a:solidFill>
                  <a:srgbClr val="000000"/>
                </a:solidFill>
                <a:latin typeface="Courier New" charset="0"/>
              </a:rPr>
              <a:t>operator!=(const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!(*this == </a:t>
            </a:r>
            <a:r>
              <a:rPr lang="en-US" dirty="0" err="1" smtClean="0">
                <a:solidFill>
                  <a:srgbClr val="000000"/>
                </a:solidFill>
                <a:latin typeface="Courier New" charset="0"/>
              </a:rPr>
              <a:t>rhs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operator&lt;(const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&lt;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operator&lt;=(const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&lt;=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operator&gt;(const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&gt;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operator&gt;=(const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&gt;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endParaRPr lang="en-US" dirty="0" smtClean="0">
              <a:solidFill>
                <a:srgbClr val="000000"/>
              </a:solidFill>
              <a:latin typeface="Courier New" charset="0"/>
            </a:endParaRP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 and --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increment or decrement the index.  The suffix versions</a:t>
              </a:r>
            </a:p>
            <a:p>
              <a:pPr>
                <a:lnSpc>
                  <a:spcPct val="90000"/>
                </a:lnSpc>
              </a:pPr>
              <a:r>
                <a:rPr lang="en-US" dirty="0" smtClean="0">
                  <a:solidFill>
                    <a:srgbClr val="0000FF"/>
                  </a:solidFill>
                  <a:latin typeface="Courier New" charset="0"/>
                </a:rPr>
                <a:t> * of the operators, which are identified by taking a parameter of type</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int</a:t>
              </a:r>
              <a:r>
                <a:rPr lang="en-US" dirty="0" smtClean="0">
                  <a:solidFill>
                    <a:srgbClr val="0000FF"/>
                  </a:solidFill>
                  <a:latin typeface="Courier New" charset="0"/>
                </a:rPr>
                <a:t> that is never used, are more complicated and must copy the original</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iterator</a:t>
              </a:r>
              <a:r>
                <a:rPr lang="en-US" dirty="0" smtClean="0">
                  <a:solidFill>
                    <a:srgbClr val="0000FF"/>
                  </a:solidFill>
                  <a:latin typeface="Courier New" charset="0"/>
                </a:rPr>
                <a:t> to return the value prior to changing the count.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&amp; operator++() {</a:t>
              </a:r>
            </a:p>
            <a:p>
              <a:pPr>
                <a:lnSpc>
                  <a:spcPct val="90000"/>
                </a:lnSpc>
              </a:pPr>
              <a:r>
                <a:rPr lang="en-US" dirty="0" smtClean="0">
                  <a:solidFill>
                    <a:srgbClr val="000000"/>
                  </a:solidFill>
                  <a:latin typeface="Courier New" charset="0"/>
                </a:rPr>
                <a:t>         </a:t>
              </a:r>
              <a:r>
                <a:rPr lang="en-US" dirty="0" smtClean="0">
                  <a:solidFill>
                    <a:srgbClr val="000000"/>
                  </a:solidFill>
                  <a:latin typeface="Courier New" charset="0"/>
                </a:rPr>
                <a:t>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index++;</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err="1" smtClean="0">
                  <a:solidFill>
                    <a:srgbClr val="000000"/>
                  </a:solidFill>
                  <a:latin typeface="Courier New" charset="0"/>
                </a:rPr>
                <a:t>operator++(int</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copy(*this);</a:t>
              </a:r>
            </a:p>
            <a:p>
              <a:pPr>
                <a:lnSpc>
                  <a:spcPct val="90000"/>
                </a:lnSpc>
              </a:pPr>
              <a:r>
                <a:rPr lang="en-US" dirty="0" smtClean="0">
                  <a:solidFill>
                    <a:srgbClr val="000000"/>
                  </a:solidFill>
                  <a:latin typeface="Courier New" charset="0"/>
                </a:rPr>
                <a:t>         operator++();</a:t>
              </a:r>
            </a:p>
            <a:p>
              <a:pPr>
                <a:lnSpc>
                  <a:spcPct val="90000"/>
                </a:lnSpc>
              </a:pPr>
              <a:r>
                <a:rPr lang="en-US" dirty="0" smtClean="0">
                  <a:solidFill>
                    <a:srgbClr val="000000"/>
                  </a:solidFill>
                  <a:latin typeface="Courier New" charset="0"/>
                </a:rPr>
                <a:t>         return copy;</a:t>
              </a:r>
            </a:p>
            <a:p>
              <a:pPr>
                <a:lnSpc>
                  <a:spcPct val="90000"/>
                </a:lnSpc>
              </a:pPr>
              <a:r>
                <a:rPr lang="en-US" dirty="0" smtClean="0">
                  <a:solidFill>
                    <a:srgbClr val="000000"/>
                  </a:solidFill>
                  <a:latin typeface="Courier New" charset="0"/>
                </a:rPr>
                <a:t>      </a:t>
              </a:r>
              <a:r>
                <a:rPr lang="en-US" dirty="0" smtClean="0">
                  <a:solidFill>
                    <a:srgbClr val="000000"/>
                  </a:solidFill>
                  <a:latin typeface="Courier New" charset="0"/>
                </a:rPr>
                <a:t>}</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 and --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increment or decrement the index.  The suffix versions</a:t>
            </a:r>
          </a:p>
          <a:p>
            <a:pPr>
              <a:lnSpc>
                <a:spcPct val="90000"/>
              </a:lnSpc>
            </a:pPr>
            <a:r>
              <a:rPr lang="en-US" dirty="0" smtClean="0">
                <a:solidFill>
                  <a:srgbClr val="0000FF"/>
                </a:solidFill>
                <a:latin typeface="Courier New" charset="0"/>
              </a:rPr>
              <a:t> * of the operators, which are identified by taking a parameter of type</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int</a:t>
            </a:r>
            <a:r>
              <a:rPr lang="en-US" dirty="0" smtClean="0">
                <a:solidFill>
                  <a:srgbClr val="0000FF"/>
                </a:solidFill>
                <a:latin typeface="Courier New" charset="0"/>
              </a:rPr>
              <a:t> that is never used, are more complicated and must copy the original</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iterator</a:t>
            </a:r>
            <a:r>
              <a:rPr lang="en-US" dirty="0" smtClean="0">
                <a:solidFill>
                  <a:srgbClr val="0000FF"/>
                </a:solidFill>
                <a:latin typeface="Courier New" charset="0"/>
              </a:rPr>
              <a:t> to return the value prior to changing the count.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&amp; operator++()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index++;</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err="1" smtClean="0">
                <a:solidFill>
                  <a:srgbClr val="000000"/>
                </a:solidFill>
                <a:latin typeface="Courier New" charset="0"/>
              </a:rPr>
              <a:t>operator++(int</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copy(*this);</a:t>
            </a:r>
          </a:p>
          <a:p>
            <a:pPr>
              <a:lnSpc>
                <a:spcPct val="90000"/>
              </a:lnSpc>
            </a:pPr>
            <a:r>
              <a:rPr lang="en-US" dirty="0" smtClean="0">
                <a:solidFill>
                  <a:srgbClr val="000000"/>
                </a:solidFill>
                <a:latin typeface="Courier New" charset="0"/>
              </a:rPr>
              <a:t>         operator++();</a:t>
            </a:r>
          </a:p>
          <a:p>
            <a:pPr>
              <a:lnSpc>
                <a:spcPct val="90000"/>
              </a:lnSpc>
            </a:pPr>
            <a:r>
              <a:rPr lang="en-US" dirty="0" smtClean="0">
                <a:solidFill>
                  <a:srgbClr val="000000"/>
                </a:solidFill>
                <a:latin typeface="Courier New" charset="0"/>
              </a:rPr>
              <a:t>         return copy;</a:t>
            </a:r>
          </a:p>
          <a:p>
            <a:pPr>
              <a:lnSpc>
                <a:spcPct val="90000"/>
              </a:lnSpc>
            </a:pPr>
            <a:r>
              <a:rPr lang="en-US" dirty="0" smtClean="0">
                <a:solidFill>
                  <a:srgbClr val="000000"/>
                </a:solidFill>
                <a:latin typeface="Courier New" charset="0"/>
              </a:rPr>
              <a:t>      }</a:t>
            </a:r>
          </a:p>
        </p:txBody>
      </p:sp>
      <p:grpSp>
        <p:nvGrpSpPr>
          <p:cNvPr id="2" name="Group 4"/>
          <p:cNvGrpSpPr>
            <a:grpSpLocks/>
          </p:cNvGrpSpPr>
          <p:nvPr/>
        </p:nvGrpSpPr>
        <p:grpSpPr bwMode="auto">
          <a:xfrm>
            <a:off x="347556" y="1143000"/>
            <a:ext cx="8502757" cy="5381625"/>
            <a:chOff x="235" y="720"/>
            <a:chExt cx="5285" cy="339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smtClean="0">
                  <a:solidFill>
                    <a:srgbClr val="000000"/>
                  </a:solidFill>
                  <a:latin typeface="Courier New" charset="0"/>
                </a:rPr>
                <a:t>&amp; operator--()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index--;</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operator--(</a:t>
              </a:r>
              <a:r>
                <a:rPr lang="en-US" dirty="0" err="1" smtClean="0">
                  <a:solidFill>
                    <a:srgbClr val="000000"/>
                  </a:solidFill>
                  <a:latin typeface="Courier New" charset="0"/>
                </a:rPr>
                <a:t>int</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copy(*this);</a:t>
              </a:r>
            </a:p>
            <a:p>
              <a:pPr>
                <a:lnSpc>
                  <a:spcPct val="90000"/>
                </a:lnSpc>
              </a:pPr>
              <a:r>
                <a:rPr lang="en-US" dirty="0" smtClean="0">
                  <a:solidFill>
                    <a:srgbClr val="000000"/>
                  </a:solidFill>
                  <a:latin typeface="Courier New" charset="0"/>
                </a:rPr>
                <a:t>         operator--();</a:t>
              </a:r>
            </a:p>
            <a:p>
              <a:pPr>
                <a:lnSpc>
                  <a:spcPct val="90000"/>
                </a:lnSpc>
              </a:pPr>
              <a:r>
                <a:rPr lang="en-US" dirty="0" smtClean="0">
                  <a:solidFill>
                    <a:srgbClr val="000000"/>
                  </a:solidFill>
                  <a:latin typeface="Courier New" charset="0"/>
                </a:rPr>
                <a:t>         return copy;</a:t>
              </a:r>
            </a:p>
            <a:p>
              <a:pPr>
                <a:lnSpc>
                  <a:spcPct val="90000"/>
                </a:lnSpc>
              </a:pPr>
              <a:r>
                <a:rPr lang="en-US" dirty="0" smtClean="0">
                  <a:solidFill>
                    <a:srgbClr val="000000"/>
                  </a:solidFill>
                  <a:latin typeface="Courier New" charset="0"/>
                </a:rPr>
                <a:t>      </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arithmetic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update the index field by the increment value </a:t>
              </a:r>
              <a:r>
                <a:rPr lang="en-US" dirty="0" err="1" smtClean="0">
                  <a:solidFill>
                    <a:srgbClr val="0000FF"/>
                  </a:solidFill>
                  <a:latin typeface="Courier New" charset="0"/>
                </a:rPr>
                <a:t>k</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err="1" smtClean="0">
                  <a:solidFill>
                    <a:srgbClr val="000000"/>
                  </a:solidFill>
                  <a:latin typeface="Courier New" charset="0"/>
                </a:rPr>
                <a:t>operator+(const</a:t>
              </a: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&amp;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iterator(vp</a:t>
              </a:r>
              <a:r>
                <a:rPr lang="en-US" dirty="0" smtClean="0">
                  <a:solidFill>
                    <a:srgbClr val="000000"/>
                  </a:solidFill>
                  <a:latin typeface="Courier New" charset="0"/>
                </a:rPr>
                <a:t>, index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operator-(const </a:t>
              </a:r>
              <a:r>
                <a:rPr lang="en-US" dirty="0" err="1" smtClean="0">
                  <a:solidFill>
                    <a:srgbClr val="000000"/>
                  </a:solidFill>
                  <a:latin typeface="Courier New" charset="0"/>
                </a:rPr>
                <a:t>int</a:t>
              </a:r>
              <a:r>
                <a:rPr lang="en-US" dirty="0" smtClean="0">
                  <a:solidFill>
                    <a:srgbClr val="000000"/>
                  </a:solidFill>
                  <a:latin typeface="Courier New" charset="0"/>
                </a:rPr>
                <a:t> &amp;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iterator(vp</a:t>
              </a:r>
              <a:r>
                <a:rPr lang="en-US" dirty="0" smtClean="0">
                  <a:solidFill>
                    <a:srgbClr val="000000"/>
                  </a:solidFill>
                  <a:latin typeface="Courier New" charset="0"/>
                </a:rPr>
                <a:t>, index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smtClean="0">
                  <a:solidFill>
                    <a:srgbClr val="000000"/>
                  </a:solidFill>
                  <a:latin typeface="Courier New" charset="0"/>
                </a:rPr>
                <a:t> </a:t>
              </a:r>
              <a:r>
                <a:rPr lang="en-US" dirty="0" smtClean="0">
                  <a:solidFill>
                    <a:srgbClr val="000000"/>
                  </a:solidFill>
                  <a:latin typeface="Courier New" charset="0"/>
                </a:rPr>
                <a:t>}</a:t>
              </a:r>
              <a:endParaRPr lang="en-US" dirty="0" smtClean="0">
                <a:solidFill>
                  <a:srgbClr val="000000"/>
                </a:solidFill>
                <a:latin typeface="Courier New" charset="0"/>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47523" name="Text Box 3"/>
          <p:cNvSpPr txBox="1">
            <a:spLocks noChangeArrowheads="1"/>
          </p:cNvSpPr>
          <p:nvPr/>
        </p:nvSpPr>
        <p:spPr bwMode="auto">
          <a:xfrm>
            <a:off x="350838" y="1197864"/>
            <a:ext cx="8440737" cy="538660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smtClean="0">
                <a:solidFill>
                  <a:srgbClr val="000000"/>
                </a:solidFill>
                <a:latin typeface="Courier New" charset="0"/>
              </a:rPr>
              <a:t>&amp; operator--()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index--;</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operator--(</a:t>
            </a:r>
            <a:r>
              <a:rPr lang="en-US" dirty="0" err="1" smtClean="0">
                <a:solidFill>
                  <a:srgbClr val="000000"/>
                </a:solidFill>
                <a:latin typeface="Courier New" charset="0"/>
              </a:rPr>
              <a:t>int</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copy(*this);</a:t>
            </a:r>
          </a:p>
          <a:p>
            <a:pPr>
              <a:lnSpc>
                <a:spcPct val="90000"/>
              </a:lnSpc>
            </a:pPr>
            <a:r>
              <a:rPr lang="en-US" dirty="0" smtClean="0">
                <a:solidFill>
                  <a:srgbClr val="000000"/>
                </a:solidFill>
                <a:latin typeface="Courier New" charset="0"/>
              </a:rPr>
              <a:t>         operator--();</a:t>
            </a:r>
          </a:p>
          <a:p>
            <a:pPr>
              <a:lnSpc>
                <a:spcPct val="90000"/>
              </a:lnSpc>
            </a:pPr>
            <a:r>
              <a:rPr lang="en-US" dirty="0" smtClean="0">
                <a:solidFill>
                  <a:srgbClr val="000000"/>
                </a:solidFill>
                <a:latin typeface="Courier New" charset="0"/>
              </a:rPr>
              <a:t>         return copy;</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arithmetic operators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operators update the index field by the increment value </a:t>
            </a:r>
            <a:r>
              <a:rPr lang="en-US" dirty="0" err="1" smtClean="0">
                <a:solidFill>
                  <a:srgbClr val="0000FF"/>
                </a:solidFill>
                <a:latin typeface="Courier New" charset="0"/>
              </a:rPr>
              <a:t>k</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a:t>
            </a:r>
            <a:r>
              <a:rPr lang="en-US" dirty="0" err="1" smtClean="0">
                <a:solidFill>
                  <a:srgbClr val="000000"/>
                </a:solidFill>
                <a:latin typeface="Courier New" charset="0"/>
              </a:rPr>
              <a:t>operator+(const</a:t>
            </a: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&amp;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iterator(vp</a:t>
            </a:r>
            <a:r>
              <a:rPr lang="en-US" dirty="0" smtClean="0">
                <a:solidFill>
                  <a:srgbClr val="000000"/>
                </a:solidFill>
                <a:latin typeface="Courier New" charset="0"/>
              </a:rPr>
              <a:t>, index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smtClean="0">
                <a:solidFill>
                  <a:srgbClr val="000000"/>
                </a:solidFill>
                <a:latin typeface="Courier New" charset="0"/>
              </a:rPr>
              <a:t> operator-(const </a:t>
            </a:r>
            <a:r>
              <a:rPr lang="en-US" dirty="0" err="1" smtClean="0">
                <a:solidFill>
                  <a:srgbClr val="000000"/>
                </a:solidFill>
                <a:latin typeface="Courier New" charset="0"/>
              </a:rPr>
              <a:t>int</a:t>
            </a:r>
            <a:r>
              <a:rPr lang="en-US" dirty="0" smtClean="0">
                <a:solidFill>
                  <a:srgbClr val="000000"/>
                </a:solidFill>
                <a:latin typeface="Courier New" charset="0"/>
              </a:rPr>
              <a:t> &amp; </a:t>
            </a:r>
            <a:r>
              <a:rPr lang="en-US" dirty="0" err="1" smtClean="0">
                <a:solidFill>
                  <a:srgbClr val="000000"/>
                </a:solidFill>
                <a:latin typeface="Courier New" charset="0"/>
              </a:rPr>
              <a:t>k</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iterator(vp</a:t>
            </a:r>
            <a:r>
              <a:rPr lang="en-US" dirty="0" smtClean="0">
                <a:solidFill>
                  <a:srgbClr val="000000"/>
                </a:solidFill>
                <a:latin typeface="Courier New" charset="0"/>
              </a:rPr>
              <a:t>, index - </a:t>
            </a:r>
            <a:r>
              <a:rPr lang="en-US" dirty="0" err="1" smtClean="0">
                <a:solidFill>
                  <a:srgbClr val="000000"/>
                </a:solidFill>
                <a:latin typeface="Courier New" charset="0"/>
              </a:rPr>
              <a:t>k</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endParaRPr lang="en-US" dirty="0" smtClean="0">
              <a:solidFill>
                <a:srgbClr val="000000"/>
              </a:solidFill>
              <a:latin typeface="Courier New" charset="0"/>
            </a:endParaRPr>
          </a:p>
        </p:txBody>
      </p:sp>
      <p:grpSp>
        <p:nvGrpSpPr>
          <p:cNvPr id="2" name="Group 4"/>
          <p:cNvGrpSpPr>
            <a:grpSpLocks/>
          </p:cNvGrpSpPr>
          <p:nvPr/>
        </p:nvGrpSpPr>
        <p:grpSpPr bwMode="auto">
          <a:xfrm>
            <a:off x="347556" y="1143000"/>
            <a:ext cx="8502757" cy="5346700"/>
            <a:chOff x="235" y="720"/>
            <a:chExt cx="5285" cy="3368"/>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6" name="Text Box 6"/>
            <p:cNvSpPr txBox="1">
              <a:spLocks noChangeArrowheads="1"/>
            </p:cNvSpPr>
            <p:nvPr/>
          </p:nvSpPr>
          <p:spPr bwMode="auto">
            <a:xfrm>
              <a:off x="235" y="752"/>
              <a:ext cx="5261" cy="33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smtClean="0">
                  <a:solidFill>
                    <a:srgbClr val="000000"/>
                  </a:solidFill>
                  <a:latin typeface="Courier New" charset="0"/>
                </a:rPr>
                <a:t>operator-(const </a:t>
              </a:r>
              <a:r>
                <a:rPr lang="en-US" dirty="0" err="1" smtClean="0">
                  <a:solidFill>
                    <a:srgbClr val="000000"/>
                  </a:solidFill>
                  <a:latin typeface="Courier New" charset="0"/>
                </a:rPr>
                <a:t>iterator</a:t>
              </a:r>
              <a:r>
                <a:rPr lang="en-US" dirty="0" smtClean="0">
                  <a:solidFill>
                    <a:srgbClr val="000000"/>
                  </a:solidFill>
                  <a:latin typeface="Courier New" charset="0"/>
                </a:rPr>
                <a:t> &amp; </a:t>
              </a:r>
              <a:r>
                <a:rPr lang="en-US" dirty="0" err="1" smtClean="0">
                  <a:solidFill>
                    <a:srgbClr val="000000"/>
                  </a:solidFill>
                  <a:latin typeface="Courier New" charset="0"/>
                </a:rPr>
                <a:t>rhs</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NULL) </a:t>
              </a:r>
              <a:r>
                <a:rPr lang="en-US" dirty="0" err="1" smtClean="0">
                  <a:solidFill>
                    <a:srgbClr val="000000"/>
                  </a:solidFill>
                  <a:latin typeface="Courier New" charset="0"/>
                </a:rPr>
                <a:t>error("Iterator</a:t>
              </a:r>
              <a:r>
                <a:rPr lang="en-US" dirty="0" smtClean="0">
                  <a:solidFill>
                    <a:srgbClr val="000000"/>
                  </a:solidFill>
                  <a:latin typeface="Courier New" charset="0"/>
                </a:rPr>
                <a:t> is uninitialized");</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rhs.vp</a:t>
              </a:r>
              <a:r>
                <a:rPr lang="en-US" dirty="0" smtClean="0">
                  <a:solidFill>
                    <a:srgbClr val="000000"/>
                  </a:solidFill>
                  <a:latin typeface="Courier New" charset="0"/>
                </a:rPr>
                <a:t>) </a:t>
              </a:r>
              <a:r>
                <a:rPr lang="en-US" dirty="0" err="1" smtClean="0">
                  <a:solidFill>
                    <a:srgbClr val="000000"/>
                  </a:solidFill>
                  <a:latin typeface="Courier New" charset="0"/>
                </a:rPr>
                <a:t>error("Iterators</a:t>
              </a:r>
              <a:r>
                <a:rPr lang="en-US" dirty="0" smtClean="0">
                  <a:solidFill>
                    <a:srgbClr val="000000"/>
                  </a:solidFill>
                  <a:latin typeface="Courier New" charset="0"/>
                </a:rPr>
                <a:t> are in different vectors");</a:t>
              </a:r>
            </a:p>
            <a:p>
              <a:pPr>
                <a:lnSpc>
                  <a:spcPct val="90000"/>
                </a:lnSpc>
              </a:pPr>
              <a:r>
                <a:rPr lang="en-US" dirty="0" smtClean="0">
                  <a:solidFill>
                    <a:srgbClr val="000000"/>
                  </a:solidFill>
                  <a:latin typeface="Courier New" charset="0"/>
                </a:rPr>
                <a:t>         return index - </a:t>
              </a:r>
              <a:r>
                <a:rPr lang="en-US" dirty="0" err="1" smtClean="0">
                  <a:solidFill>
                    <a:srgbClr val="000000"/>
                  </a:solidFill>
                  <a:latin typeface="Courier New" charset="0"/>
                </a:rPr>
                <a:t>rhs.index</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endParaRPr lang="en-US" sz="1050" dirty="0" smtClean="0">
                <a:solidFill>
                  <a:srgbClr val="000000"/>
                </a:solidFill>
                <a:latin typeface="Courier New" charset="0"/>
              </a:endParaRPr>
            </a:p>
            <a:p>
              <a:pPr>
                <a:lnSpc>
                  <a:spcPct val="90000"/>
                </a:lnSpc>
              </a:pPr>
              <a:r>
                <a:rPr lang="en-US" dirty="0" smtClean="0">
                  <a:solidFill>
                    <a:srgbClr val="0000FF"/>
                  </a:solidFill>
                  <a:latin typeface="Courier New" charset="0"/>
                </a:rPr>
                <a:t>/* Private section */</a:t>
              </a:r>
            </a:p>
            <a:p>
              <a:pPr>
                <a:lnSpc>
                  <a:spcPct val="90000"/>
                </a:lnSpc>
              </a:pPr>
              <a:endParaRPr lang="en-US" sz="1050" dirty="0" smtClean="0">
                <a:solidFill>
                  <a:srgbClr val="000000"/>
                </a:solidFill>
                <a:latin typeface="Courier New" charset="0"/>
              </a:endParaRPr>
            </a:p>
            <a:p>
              <a:pPr>
                <a:lnSpc>
                  <a:spcPct val="90000"/>
                </a:lnSpc>
              </a:pPr>
              <a:r>
                <a:rPr lang="en-US" dirty="0" smtClean="0">
                  <a:solidFill>
                    <a:srgbClr val="000000"/>
                  </a:solidFill>
                  <a:latin typeface="Courier New" charset="0"/>
                </a:rPr>
                <a:t>   private:</a:t>
              </a:r>
            </a:p>
            <a:p>
              <a:pPr>
                <a:lnSpc>
                  <a:spcPct val="90000"/>
                </a:lnSpc>
              </a:pPr>
              <a:r>
                <a:rPr lang="en-US" dirty="0" smtClean="0">
                  <a:solidFill>
                    <a:srgbClr val="000000"/>
                  </a:solidFill>
                  <a:latin typeface="Courier New" charset="0"/>
                </a:rPr>
                <a:t>      const Vector *</a:t>
              </a:r>
              <a:r>
                <a:rPr lang="en-US" dirty="0" err="1" smtClean="0">
                  <a:solidFill>
                    <a:srgbClr val="000000"/>
                  </a:solidFill>
                  <a:latin typeface="Courier New" charset="0"/>
                </a:rPr>
                <a:t>vp</a:t>
              </a:r>
              <a:r>
                <a:rPr lang="en-US" dirty="0" smtClean="0">
                  <a:solidFill>
                    <a:srgbClr val="000000"/>
                  </a:solidFill>
                  <a:latin typeface="Courier New" charset="0"/>
                </a:rPr>
                <a:t>;                  </a:t>
              </a:r>
              <a:r>
                <a:rPr lang="en-US" dirty="0" smtClean="0">
                  <a:solidFill>
                    <a:srgbClr val="0000FF"/>
                  </a:solidFill>
                  <a:latin typeface="Courier New" charset="0"/>
                </a:rPr>
                <a:t>/* Pointer to the Vector object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a:t>
              </a:r>
              <a:r>
                <a:rPr lang="en-US" dirty="0" smtClean="0">
                  <a:solidFill>
                    <a:srgbClr val="0000FF"/>
                  </a:solidFill>
                  <a:latin typeface="Courier New" charset="0"/>
                </a:rPr>
                <a:t>/* Index for this </a:t>
              </a:r>
              <a:r>
                <a:rPr lang="en-US" dirty="0" err="1" smtClean="0">
                  <a:solidFill>
                    <a:srgbClr val="0000FF"/>
                  </a:solidFill>
                  <a:latin typeface="Courier New" charset="0"/>
                </a:rPr>
                <a:t>iterator</a:t>
              </a: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private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begin and end methods use the private constructor to create </a:t>
              </a:r>
              <a:r>
                <a:rPr lang="en-US" dirty="0" err="1" smtClean="0">
                  <a:solidFill>
                    <a:srgbClr val="0000FF"/>
                  </a:solidFill>
                  <a:latin typeface="Courier New" charset="0"/>
                </a:rPr>
                <a:t>iterators</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initialized to a particular position.  The Vector class must therefore be</a:t>
              </a:r>
            </a:p>
            <a:p>
              <a:pPr>
                <a:lnSpc>
                  <a:spcPct val="90000"/>
                </a:lnSpc>
              </a:pPr>
              <a:r>
                <a:rPr lang="en-US" dirty="0" smtClean="0">
                  <a:solidFill>
                    <a:srgbClr val="0000FF"/>
                  </a:solidFill>
                  <a:latin typeface="Courier New" charset="0"/>
                </a:rPr>
                <a:t> * declared as a friend so that begin and end can call this constructor.</a:t>
              </a:r>
            </a:p>
            <a:p>
              <a:pPr>
                <a:lnSpc>
                  <a:spcPct val="90000"/>
                </a:lnSpc>
              </a:pPr>
              <a:r>
                <a:rPr lang="en-US" dirty="0" smtClean="0">
                  <a:solidFill>
                    <a:srgbClr val="0000FF"/>
                  </a:solidFill>
                  <a:latin typeface="Courier New" charset="0"/>
                </a:rPr>
                <a:t> *</a:t>
              </a:r>
              <a:r>
                <a:rPr lang="en-US" dirty="0" smtClean="0">
                  <a:solidFill>
                    <a:srgbClr val="0000FF"/>
                  </a:solidFill>
                  <a:latin typeface="Courier New" charset="0"/>
                </a:rPr>
                <a:t>/</a:t>
              </a:r>
            </a:p>
            <a:p>
              <a:pPr>
                <a:lnSpc>
                  <a:spcPct val="90000"/>
                </a:lnSpc>
              </a:pPr>
              <a:endParaRPr lang="en-US" sz="105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iterator</a:t>
              </a:r>
              <a:r>
                <a:rPr lang="en-US" dirty="0" err="1" smtClean="0">
                  <a:solidFill>
                    <a:srgbClr val="000000"/>
                  </a:solidFill>
                  <a:latin typeface="Courier New" charset="0"/>
                </a:rPr>
                <a:t>(const</a:t>
              </a:r>
              <a:r>
                <a:rPr lang="en-US" dirty="0" smtClean="0">
                  <a:solidFill>
                    <a:srgbClr val="000000"/>
                  </a:solidFill>
                  <a:latin typeface="Courier New" charset="0"/>
                </a:rPr>
                <a:t> Vector *</a:t>
              </a:r>
              <a:r>
                <a:rPr lang="en-US" dirty="0" err="1" smtClean="0">
                  <a:solidFill>
                    <a:srgbClr val="000000"/>
                  </a:solidFill>
                  <a:latin typeface="Courier New" charset="0"/>
                </a:rPr>
                <a:t>vp</a:t>
              </a: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a:t>
              </a:r>
            </a:p>
            <a:p>
              <a:pPr>
                <a:lnSpc>
                  <a:spcPct val="90000"/>
                </a:lnSpc>
              </a:pPr>
              <a:r>
                <a:rPr lang="en-US" dirty="0" smtClean="0">
                  <a:solidFill>
                    <a:srgbClr val="000000"/>
                  </a:solidFill>
                  <a:latin typeface="Courier New" charset="0"/>
                </a:rPr>
                <a:t>         this-&gt;</a:t>
              </a:r>
              <a:r>
                <a:rPr lang="en-US" dirty="0" err="1" smtClean="0">
                  <a:solidFill>
                    <a:srgbClr val="000000"/>
                  </a:solidFill>
                  <a:latin typeface="Courier New" charset="0"/>
                </a:rPr>
                <a:t>vp</a:t>
              </a:r>
              <a:r>
                <a:rPr lang="en-US" dirty="0" smtClean="0">
                  <a:solidFill>
                    <a:srgbClr val="000000"/>
                  </a:solidFill>
                  <a:latin typeface="Courier New" charset="0"/>
                </a:rPr>
                <a:t> = </a:t>
              </a:r>
              <a:r>
                <a:rPr lang="en-US" dirty="0" err="1" smtClean="0">
                  <a:solidFill>
                    <a:srgbClr val="000000"/>
                  </a:solidFill>
                  <a:latin typeface="Courier New" charset="0"/>
                </a:rPr>
                <a:t>vp</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this-&gt;index = index;</a:t>
              </a:r>
            </a:p>
            <a:p>
              <a:pPr>
                <a:lnSpc>
                  <a:spcPct val="90000"/>
                </a:lnSpc>
              </a:pPr>
              <a:r>
                <a:rPr lang="en-US" dirty="0" smtClean="0">
                  <a:solidFill>
                    <a:srgbClr val="000000"/>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      friend class Vector;</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smtClean="0">
                <a:solidFill>
                  <a:srgbClr val="000000"/>
                </a:solidFill>
                <a:latin typeface="Courier New" charset="0"/>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Implementation of the </a:t>
            </a:r>
            <a:r>
              <a:rPr lang="en-US" sz="3600" b="1" dirty="0" smtClean="0">
                <a:solidFill>
                  <a:srgbClr val="FF0000"/>
                </a:solidFill>
                <a:latin typeface="Courier New" charset="0"/>
              </a:rPr>
              <a:t>Vector</a:t>
            </a:r>
            <a:r>
              <a:rPr lang="en-US" sz="4000" dirty="0" smtClean="0">
                <a:solidFill>
                  <a:srgbClr val="FF0000"/>
                </a:solidFill>
              </a:rPr>
              <a:t> </a:t>
            </a:r>
            <a:r>
              <a:rPr lang="en-US" sz="4000" dirty="0" err="1" smtClean="0">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C++ </a:t>
            </a:r>
            <a:r>
              <a:rPr lang="en-US" sz="4000" dirty="0" err="1" smtClean="0">
                <a:solidFill>
                  <a:srgbClr val="FF0000"/>
                </a:solidFill>
              </a:rPr>
              <a:t>Iterator</a:t>
            </a:r>
            <a:r>
              <a:rPr lang="en-US" sz="4000" dirty="0" smtClean="0">
                <a:solidFill>
                  <a:srgbClr val="FF0000"/>
                </a:solidFill>
              </a:rPr>
              <a:t> Hierarchy</a:t>
            </a:r>
            <a:endParaRPr lang="en-US" dirty="0">
              <a:solidFill>
                <a:srgbClr val="FF0000"/>
              </a:solidFill>
            </a:endParaRPr>
          </a:p>
        </p:txBody>
      </p:sp>
      <p:grpSp>
        <p:nvGrpSpPr>
          <p:cNvPr id="54" name="Group 53"/>
          <p:cNvGrpSpPr/>
          <p:nvPr/>
        </p:nvGrpSpPr>
        <p:grpSpPr>
          <a:xfrm>
            <a:off x="3226529" y="5119035"/>
            <a:ext cx="2596606" cy="1438796"/>
            <a:chOff x="3422027" y="2662165"/>
            <a:chExt cx="2596606" cy="1438796"/>
          </a:xfrm>
        </p:grpSpPr>
        <p:sp>
          <p:nvSpPr>
            <p:cNvPr id="55" name="Rectangle 54"/>
            <p:cNvSpPr/>
            <p:nvPr/>
          </p:nvSpPr>
          <p:spPr bwMode="auto">
            <a:xfrm>
              <a:off x="3453191" y="2694095"/>
              <a:ext cx="2560320" cy="14068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56" name="Straight Connector 55"/>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8" name="TextBox 57"/>
            <p:cNvSpPr txBox="1"/>
            <p:nvPr/>
          </p:nvSpPr>
          <p:spPr>
            <a:xfrm>
              <a:off x="3458313" y="2662165"/>
              <a:ext cx="2551810" cy="289823"/>
            </a:xfrm>
            <a:prstGeom prst="rect">
              <a:avLst/>
            </a:prstGeom>
            <a:noFill/>
          </p:spPr>
          <p:txBody>
            <a:bodyPr wrap="square" rtlCol="0">
              <a:spAutoFit/>
            </a:bodyPr>
            <a:lstStyle/>
            <a:p>
              <a:pPr algn="ctr">
                <a:lnSpc>
                  <a:spcPct val="90000"/>
                </a:lnSpc>
              </a:pPr>
              <a:r>
                <a:rPr lang="en-US" dirty="0" err="1" smtClean="0">
                  <a:solidFill>
                    <a:srgbClr val="000000"/>
                  </a:solidFill>
                  <a:latin typeface="Courier New"/>
                  <a:cs typeface="Courier New"/>
                </a:rPr>
                <a:t>RandomAccessIterator</a:t>
              </a:r>
              <a:endParaRPr lang="en-US" dirty="0">
                <a:solidFill>
                  <a:srgbClr val="000000"/>
                </a:solidFill>
                <a:latin typeface="Courier New"/>
                <a:cs typeface="Courier New"/>
              </a:endParaRPr>
            </a:p>
          </p:txBody>
        </p:sp>
        <p:sp>
          <p:nvSpPr>
            <p:cNvPr id="59" name="TextBox 58"/>
            <p:cNvSpPr txBox="1"/>
            <p:nvPr/>
          </p:nvSpPr>
          <p:spPr>
            <a:xfrm>
              <a:off x="3422027" y="2989330"/>
              <a:ext cx="2393363" cy="289823"/>
            </a:xfrm>
            <a:prstGeom prst="rect">
              <a:avLst/>
            </a:prstGeom>
            <a:noFill/>
          </p:spPr>
          <p:txBody>
            <a:bodyPr wrap="square" rtlCol="0">
              <a:spAutoFit/>
            </a:bodyPr>
            <a:lstStyle/>
            <a:p>
              <a:pPr>
                <a:lnSpc>
                  <a:spcPct val="90000"/>
                </a:lnSpc>
              </a:pPr>
              <a:endParaRPr lang="en-US" dirty="0" smtClean="0">
                <a:solidFill>
                  <a:srgbClr val="000000"/>
                </a:solidFill>
                <a:latin typeface="Courier New"/>
                <a:cs typeface="Courier New"/>
              </a:endParaRPr>
            </a:p>
          </p:txBody>
        </p:sp>
      </p:grpSp>
      <p:grpSp>
        <p:nvGrpSpPr>
          <p:cNvPr id="60" name="Group 59"/>
          <p:cNvGrpSpPr/>
          <p:nvPr/>
        </p:nvGrpSpPr>
        <p:grpSpPr>
          <a:xfrm>
            <a:off x="3226529" y="3953935"/>
            <a:ext cx="2596606" cy="685800"/>
            <a:chOff x="3422027" y="2662165"/>
            <a:chExt cx="2596606" cy="685800"/>
          </a:xfrm>
        </p:grpSpPr>
        <p:sp>
          <p:nvSpPr>
            <p:cNvPr id="61" name="Rectangle 60"/>
            <p:cNvSpPr/>
            <p:nvPr/>
          </p:nvSpPr>
          <p:spPr bwMode="auto">
            <a:xfrm>
              <a:off x="3453191" y="2694095"/>
              <a:ext cx="2560320" cy="653870"/>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62" name="Straight Connector 61"/>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64" name="TextBox 63"/>
            <p:cNvSpPr txBox="1"/>
            <p:nvPr/>
          </p:nvSpPr>
          <p:spPr>
            <a:xfrm>
              <a:off x="3458313" y="2662165"/>
              <a:ext cx="2551810" cy="289823"/>
            </a:xfrm>
            <a:prstGeom prst="rect">
              <a:avLst/>
            </a:prstGeom>
            <a:noFill/>
          </p:spPr>
          <p:txBody>
            <a:bodyPr wrap="square" rtlCol="0">
              <a:spAutoFit/>
            </a:bodyPr>
            <a:lstStyle/>
            <a:p>
              <a:pPr algn="ctr">
                <a:lnSpc>
                  <a:spcPct val="90000"/>
                </a:lnSpc>
              </a:pPr>
              <a:r>
                <a:rPr lang="en-US" dirty="0" err="1" smtClean="0">
                  <a:solidFill>
                    <a:srgbClr val="000000"/>
                  </a:solidFill>
                  <a:latin typeface="Courier New"/>
                  <a:cs typeface="Courier New"/>
                </a:rPr>
                <a:t>BidirectionalIterator</a:t>
              </a:r>
              <a:endParaRPr lang="en-US" dirty="0">
                <a:solidFill>
                  <a:srgbClr val="000000"/>
                </a:solidFill>
                <a:latin typeface="Courier New"/>
                <a:cs typeface="Courier New"/>
              </a:endParaRPr>
            </a:p>
          </p:txBody>
        </p:sp>
        <p:sp>
          <p:nvSpPr>
            <p:cNvPr id="65" name="TextBox 64"/>
            <p:cNvSpPr txBox="1"/>
            <p:nvPr/>
          </p:nvSpPr>
          <p:spPr>
            <a:xfrm>
              <a:off x="3422027" y="2989330"/>
              <a:ext cx="2393363" cy="289823"/>
            </a:xfrm>
            <a:prstGeom prst="rect">
              <a:avLst/>
            </a:prstGeom>
            <a:noFill/>
          </p:spPr>
          <p:txBody>
            <a:bodyPr wrap="square" rtlCol="0">
              <a:spAutoFit/>
            </a:bodyPr>
            <a:lstStyle/>
            <a:p>
              <a:pPr>
                <a:lnSpc>
                  <a:spcPct val="90000"/>
                </a:lnSpc>
              </a:pPr>
              <a:endParaRPr lang="en-US" dirty="0" smtClean="0">
                <a:solidFill>
                  <a:srgbClr val="000000"/>
                </a:solidFill>
                <a:latin typeface="Courier New"/>
                <a:cs typeface="Courier New"/>
              </a:endParaRPr>
            </a:p>
          </p:txBody>
        </p:sp>
      </p:grpSp>
      <p:grpSp>
        <p:nvGrpSpPr>
          <p:cNvPr id="67" name="Group 66"/>
          <p:cNvGrpSpPr/>
          <p:nvPr/>
        </p:nvGrpSpPr>
        <p:grpSpPr>
          <a:xfrm>
            <a:off x="3226529" y="2878670"/>
            <a:ext cx="2596606" cy="616988"/>
            <a:chOff x="3422027" y="2662165"/>
            <a:chExt cx="2596606" cy="616988"/>
          </a:xfrm>
        </p:grpSpPr>
        <p:sp>
          <p:nvSpPr>
            <p:cNvPr id="68" name="Rectangle 67"/>
            <p:cNvSpPr/>
            <p:nvPr/>
          </p:nvSpPr>
          <p:spPr bwMode="auto">
            <a:xfrm>
              <a:off x="3453191" y="2694095"/>
              <a:ext cx="2560320" cy="518400"/>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69" name="Straight Connector 68"/>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1" name="TextBox 70"/>
            <p:cNvSpPr txBox="1"/>
            <p:nvPr/>
          </p:nvSpPr>
          <p:spPr>
            <a:xfrm>
              <a:off x="3458313" y="2662165"/>
              <a:ext cx="2551810" cy="289823"/>
            </a:xfrm>
            <a:prstGeom prst="rect">
              <a:avLst/>
            </a:prstGeom>
            <a:noFill/>
          </p:spPr>
          <p:txBody>
            <a:bodyPr wrap="square" rtlCol="0">
              <a:spAutoFit/>
            </a:bodyPr>
            <a:lstStyle/>
            <a:p>
              <a:pPr algn="ctr">
                <a:lnSpc>
                  <a:spcPct val="90000"/>
                </a:lnSpc>
              </a:pPr>
              <a:r>
                <a:rPr lang="en-US" dirty="0" err="1" smtClean="0">
                  <a:solidFill>
                    <a:srgbClr val="000000"/>
                  </a:solidFill>
                  <a:latin typeface="Courier New"/>
                  <a:cs typeface="Courier New"/>
                </a:rPr>
                <a:t>ForwardIterator</a:t>
              </a:r>
              <a:endParaRPr lang="en-US" dirty="0">
                <a:solidFill>
                  <a:srgbClr val="000000"/>
                </a:solidFill>
                <a:latin typeface="Courier New"/>
                <a:cs typeface="Courier New"/>
              </a:endParaRPr>
            </a:p>
          </p:txBody>
        </p:sp>
        <p:sp>
          <p:nvSpPr>
            <p:cNvPr id="72" name="TextBox 71"/>
            <p:cNvSpPr txBox="1"/>
            <p:nvPr/>
          </p:nvSpPr>
          <p:spPr>
            <a:xfrm>
              <a:off x="3422027" y="2989330"/>
              <a:ext cx="2393363" cy="289823"/>
            </a:xfrm>
            <a:prstGeom prst="rect">
              <a:avLst/>
            </a:prstGeom>
            <a:noFill/>
          </p:spPr>
          <p:txBody>
            <a:bodyPr wrap="square" rtlCol="0">
              <a:spAutoFit/>
            </a:bodyPr>
            <a:lstStyle/>
            <a:p>
              <a:pPr>
                <a:lnSpc>
                  <a:spcPct val="90000"/>
                </a:lnSpc>
              </a:pPr>
              <a:endParaRPr lang="en-US" dirty="0" smtClean="0">
                <a:solidFill>
                  <a:srgbClr val="000000"/>
                </a:solidFill>
                <a:latin typeface="Courier New"/>
                <a:cs typeface="Courier New"/>
              </a:endParaRPr>
            </a:p>
          </p:txBody>
        </p:sp>
      </p:grpSp>
      <p:grpSp>
        <p:nvGrpSpPr>
          <p:cNvPr id="89" name="Group 88"/>
          <p:cNvGrpSpPr/>
          <p:nvPr/>
        </p:nvGrpSpPr>
        <p:grpSpPr>
          <a:xfrm>
            <a:off x="924078" y="1219200"/>
            <a:ext cx="2571445" cy="1133996"/>
            <a:chOff x="564564" y="5266804"/>
            <a:chExt cx="2571445" cy="1133996"/>
          </a:xfrm>
        </p:grpSpPr>
        <p:sp>
          <p:nvSpPr>
            <p:cNvPr id="74" name="Rectangle 73"/>
            <p:cNvSpPr/>
            <p:nvPr/>
          </p:nvSpPr>
          <p:spPr bwMode="auto">
            <a:xfrm>
              <a:off x="564564" y="5298734"/>
              <a:ext cx="2560320" cy="11020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75" name="Straight Connector 74"/>
            <p:cNvCxnSpPr/>
            <p:nvPr/>
          </p:nvCxnSpPr>
          <p:spPr bwMode="auto">
            <a:xfrm flipV="1">
              <a:off x="569686" y="5555879"/>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flipV="1">
              <a:off x="569686" y="5607889"/>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7" name="TextBox 76"/>
            <p:cNvSpPr txBox="1"/>
            <p:nvPr/>
          </p:nvSpPr>
          <p:spPr>
            <a:xfrm>
              <a:off x="569686" y="5266804"/>
              <a:ext cx="2551810" cy="289824"/>
            </a:xfrm>
            <a:prstGeom prst="rect">
              <a:avLst/>
            </a:prstGeom>
            <a:noFill/>
          </p:spPr>
          <p:txBody>
            <a:bodyPr wrap="square" rtlCol="0">
              <a:spAutoFit/>
            </a:bodyPr>
            <a:lstStyle/>
            <a:p>
              <a:pPr algn="ctr">
                <a:lnSpc>
                  <a:spcPct val="90000"/>
                </a:lnSpc>
              </a:pPr>
              <a:r>
                <a:rPr lang="en-US" dirty="0" err="1" smtClean="0">
                  <a:solidFill>
                    <a:srgbClr val="000000"/>
                  </a:solidFill>
                  <a:latin typeface="Courier New"/>
                  <a:cs typeface="Courier New"/>
                </a:rPr>
                <a:t>InputIterator</a:t>
              </a:r>
              <a:endParaRPr lang="en-US" dirty="0">
                <a:solidFill>
                  <a:srgbClr val="000000"/>
                </a:solidFill>
                <a:latin typeface="Courier New"/>
                <a:cs typeface="Courier New"/>
              </a:endParaRPr>
            </a:p>
          </p:txBody>
        </p:sp>
        <p:sp>
          <p:nvSpPr>
            <p:cNvPr id="8" name="TextBox 7"/>
            <p:cNvSpPr txBox="1"/>
            <p:nvPr/>
          </p:nvSpPr>
          <p:spPr>
            <a:xfrm>
              <a:off x="605970" y="5626419"/>
              <a:ext cx="2317164" cy="677621"/>
            </a:xfrm>
            <a:prstGeom prst="rect">
              <a:avLst/>
            </a:prstGeom>
            <a:noFill/>
          </p:spPr>
          <p:txBody>
            <a:bodyPr wrap="square" rtlCol="0">
              <a:spAutoFit/>
            </a:bodyPr>
            <a:lstStyle/>
            <a:p>
              <a:pPr>
                <a:lnSpc>
                  <a:spcPct val="90000"/>
                </a:lnSpc>
              </a:pPr>
              <a:r>
                <a:rPr lang="en-US" dirty="0" smtClean="0">
                  <a:solidFill>
                    <a:srgbClr val="000000"/>
                  </a:solidFill>
                  <a:latin typeface="Courier New"/>
                  <a:cs typeface="Courier New"/>
                </a:rPr>
                <a:t>*it</a:t>
              </a:r>
            </a:p>
            <a:p>
              <a:pPr>
                <a:lnSpc>
                  <a:spcPct val="90000"/>
                </a:lnSpc>
              </a:pPr>
              <a:r>
                <a:rPr lang="en-US" dirty="0" smtClean="0">
                  <a:solidFill>
                    <a:srgbClr val="000000"/>
                  </a:solidFill>
                  <a:latin typeface="Courier New"/>
                  <a:cs typeface="Courier New"/>
                </a:rPr>
                <a:t>it++</a:t>
              </a:r>
            </a:p>
            <a:p>
              <a:pPr>
                <a:lnSpc>
                  <a:spcPct val="90000"/>
                </a:lnSpc>
              </a:pPr>
              <a:r>
                <a:rPr lang="en-US" dirty="0" smtClean="0">
                  <a:solidFill>
                    <a:srgbClr val="000000"/>
                  </a:solidFill>
                  <a:latin typeface="Courier New"/>
                  <a:cs typeface="Courier New"/>
                </a:rPr>
                <a:t>it-&gt;</a:t>
              </a:r>
              <a:r>
                <a:rPr lang="en-US" b="0" i="1" dirty="0" smtClean="0">
                  <a:solidFill>
                    <a:srgbClr val="000000"/>
                  </a:solidFill>
                  <a:latin typeface="Times New Roman"/>
                  <a:cs typeface="Times New Roman"/>
                </a:rPr>
                <a:t>field</a:t>
              </a:r>
              <a:endParaRPr lang="en-US" b="0" i="1" baseline="-25000" dirty="0" smtClean="0">
                <a:solidFill>
                  <a:srgbClr val="000000"/>
                </a:solidFill>
                <a:latin typeface="Times New Roman"/>
                <a:cs typeface="Times New Roman"/>
              </a:endParaRPr>
            </a:p>
          </p:txBody>
        </p:sp>
        <p:sp>
          <p:nvSpPr>
            <p:cNvPr id="33" name="TextBox 32"/>
            <p:cNvSpPr txBox="1"/>
            <p:nvPr/>
          </p:nvSpPr>
          <p:spPr>
            <a:xfrm>
              <a:off x="1953380" y="5627038"/>
              <a:ext cx="1182629" cy="483722"/>
            </a:xfrm>
            <a:prstGeom prst="rect">
              <a:avLst/>
            </a:prstGeom>
            <a:noFill/>
          </p:spPr>
          <p:txBody>
            <a:bodyPr wrap="square" rtlCol="0">
              <a:spAutoFit/>
            </a:bodyPr>
            <a:lstStyle/>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 i</a:t>
              </a:r>
              <a:r>
                <a:rPr lang="en-US" dirty="0" smtClean="0">
                  <a:solidFill>
                    <a:srgbClr val="000000"/>
                  </a:solidFill>
                  <a:latin typeface="Courier New"/>
                  <a:cs typeface="Courier New"/>
                </a:rPr>
                <a:t>t</a:t>
              </a:r>
              <a:r>
                <a:rPr lang="en-US" baseline="-25000" dirty="0" smtClean="0">
                  <a:solidFill>
                    <a:srgbClr val="000000"/>
                  </a:solidFill>
                  <a:latin typeface="Times New Roman"/>
                  <a:cs typeface="Times New Roman"/>
                </a:rPr>
                <a:t>2</a:t>
              </a: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 it</a:t>
              </a:r>
              <a:r>
                <a:rPr lang="en-US" baseline="-25000" dirty="0" smtClean="0">
                  <a:solidFill>
                    <a:srgbClr val="000000"/>
                  </a:solidFill>
                  <a:latin typeface="Times New Roman"/>
                  <a:cs typeface="Times New Roman"/>
                </a:rPr>
                <a:t>2</a:t>
              </a:r>
              <a:endParaRPr lang="en-US" baseline="-25000" dirty="0" smtClean="0">
                <a:solidFill>
                  <a:srgbClr val="000000"/>
                </a:solidFill>
                <a:latin typeface="Times New Roman"/>
                <a:cs typeface="Times New Roman"/>
              </a:endParaRPr>
            </a:p>
          </p:txBody>
        </p:sp>
      </p:grpSp>
      <p:grpSp>
        <p:nvGrpSpPr>
          <p:cNvPr id="88" name="Group 87"/>
          <p:cNvGrpSpPr/>
          <p:nvPr/>
        </p:nvGrpSpPr>
        <p:grpSpPr>
          <a:xfrm>
            <a:off x="5648478" y="1219200"/>
            <a:ext cx="2571445" cy="1133996"/>
            <a:chOff x="6279564" y="3200400"/>
            <a:chExt cx="2571445" cy="1133996"/>
          </a:xfrm>
        </p:grpSpPr>
        <p:sp>
          <p:nvSpPr>
            <p:cNvPr id="81" name="Rectangle 80"/>
            <p:cNvSpPr/>
            <p:nvPr/>
          </p:nvSpPr>
          <p:spPr bwMode="auto">
            <a:xfrm>
              <a:off x="6279564" y="3232330"/>
              <a:ext cx="2560320" cy="11020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82" name="Straight Connector 81"/>
            <p:cNvCxnSpPr/>
            <p:nvPr/>
          </p:nvCxnSpPr>
          <p:spPr bwMode="auto">
            <a:xfrm flipV="1">
              <a:off x="6284686" y="3489475"/>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flipV="1">
              <a:off x="6284686" y="3541485"/>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84" name="TextBox 83"/>
            <p:cNvSpPr txBox="1"/>
            <p:nvPr/>
          </p:nvSpPr>
          <p:spPr>
            <a:xfrm>
              <a:off x="6284686" y="3200400"/>
              <a:ext cx="2551810" cy="289824"/>
            </a:xfrm>
            <a:prstGeom prst="rect">
              <a:avLst/>
            </a:prstGeom>
            <a:noFill/>
          </p:spPr>
          <p:txBody>
            <a:bodyPr wrap="square" rtlCol="0">
              <a:spAutoFit/>
            </a:bodyPr>
            <a:lstStyle/>
            <a:p>
              <a:pPr algn="ctr">
                <a:lnSpc>
                  <a:spcPct val="90000"/>
                </a:lnSpc>
              </a:pPr>
              <a:r>
                <a:rPr lang="en-US" dirty="0" err="1" smtClean="0">
                  <a:solidFill>
                    <a:srgbClr val="000000"/>
                  </a:solidFill>
                  <a:latin typeface="Courier New"/>
                  <a:cs typeface="Courier New"/>
                </a:rPr>
                <a:t>Out</a:t>
              </a:r>
              <a:r>
                <a:rPr lang="en-US" dirty="0" err="1" smtClean="0">
                  <a:solidFill>
                    <a:srgbClr val="000000"/>
                  </a:solidFill>
                  <a:latin typeface="Courier New"/>
                  <a:cs typeface="Courier New"/>
                </a:rPr>
                <a:t>putIterator</a:t>
              </a:r>
              <a:endParaRPr lang="en-US" dirty="0">
                <a:solidFill>
                  <a:srgbClr val="000000"/>
                </a:solidFill>
                <a:latin typeface="Courier New"/>
                <a:cs typeface="Courier New"/>
              </a:endParaRPr>
            </a:p>
          </p:txBody>
        </p:sp>
        <p:sp>
          <p:nvSpPr>
            <p:cNvPr id="86" name="TextBox 85"/>
            <p:cNvSpPr txBox="1"/>
            <p:nvPr/>
          </p:nvSpPr>
          <p:spPr>
            <a:xfrm>
              <a:off x="6320970" y="3560015"/>
              <a:ext cx="2317164" cy="483722"/>
            </a:xfrm>
            <a:prstGeom prst="rect">
              <a:avLst/>
            </a:prstGeom>
            <a:noFill/>
          </p:spPr>
          <p:txBody>
            <a:bodyPr wrap="square" rtlCol="0">
              <a:spAutoFit/>
            </a:bodyPr>
            <a:lstStyle/>
            <a:p>
              <a:pPr>
                <a:lnSpc>
                  <a:spcPct val="90000"/>
                </a:lnSpc>
              </a:pPr>
              <a:r>
                <a:rPr lang="en-US" dirty="0" smtClean="0">
                  <a:solidFill>
                    <a:srgbClr val="000000"/>
                  </a:solidFill>
                  <a:latin typeface="Courier New"/>
                  <a:cs typeface="Courier New"/>
                </a:rPr>
                <a:t>*it = </a:t>
              </a:r>
              <a:r>
                <a:rPr lang="en-US" b="0" i="1" dirty="0" smtClean="0">
                  <a:solidFill>
                    <a:srgbClr val="000000"/>
                  </a:solidFill>
                  <a:latin typeface="Times New Roman"/>
                  <a:cs typeface="Times New Roman"/>
                </a:rPr>
                <a:t>value</a:t>
              </a:r>
            </a:p>
            <a:p>
              <a:pPr>
                <a:lnSpc>
                  <a:spcPct val="90000"/>
                </a:lnSpc>
              </a:pPr>
              <a:r>
                <a:rPr lang="en-US" dirty="0" smtClean="0">
                  <a:solidFill>
                    <a:srgbClr val="000000"/>
                  </a:solidFill>
                  <a:latin typeface="Courier New"/>
                  <a:cs typeface="Courier New"/>
                </a:rPr>
                <a:t>it++</a:t>
              </a:r>
            </a:p>
          </p:txBody>
        </p:sp>
        <p:sp>
          <p:nvSpPr>
            <p:cNvPr id="87" name="TextBox 86"/>
            <p:cNvSpPr txBox="1"/>
            <p:nvPr/>
          </p:nvSpPr>
          <p:spPr>
            <a:xfrm>
              <a:off x="7668380" y="3560634"/>
              <a:ext cx="1182629" cy="483722"/>
            </a:xfrm>
            <a:prstGeom prst="rect">
              <a:avLst/>
            </a:prstGeom>
            <a:noFill/>
          </p:spPr>
          <p:txBody>
            <a:bodyPr wrap="square" rtlCol="0">
              <a:spAutoFit/>
            </a:bodyPr>
            <a:lstStyle/>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 i</a:t>
              </a:r>
              <a:r>
                <a:rPr lang="en-US" dirty="0" smtClean="0">
                  <a:solidFill>
                    <a:srgbClr val="000000"/>
                  </a:solidFill>
                  <a:latin typeface="Courier New"/>
                  <a:cs typeface="Courier New"/>
                </a:rPr>
                <a:t>t</a:t>
              </a:r>
              <a:r>
                <a:rPr lang="en-US" baseline="-25000" dirty="0" smtClean="0">
                  <a:solidFill>
                    <a:srgbClr val="000000"/>
                  </a:solidFill>
                  <a:latin typeface="Times New Roman"/>
                  <a:cs typeface="Times New Roman"/>
                </a:rPr>
                <a:t>2</a:t>
              </a: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 it</a:t>
              </a:r>
              <a:r>
                <a:rPr lang="en-US" baseline="-25000" dirty="0" smtClean="0">
                  <a:solidFill>
                    <a:srgbClr val="000000"/>
                  </a:solidFill>
                  <a:latin typeface="Times New Roman"/>
                  <a:cs typeface="Times New Roman"/>
                </a:rPr>
                <a:t>2</a:t>
              </a:r>
              <a:endParaRPr lang="en-US" baseline="-25000" dirty="0" smtClean="0">
                <a:solidFill>
                  <a:srgbClr val="000000"/>
                </a:solidFill>
                <a:latin typeface="Times New Roman"/>
                <a:cs typeface="Times New Roman"/>
              </a:endParaRPr>
            </a:p>
          </p:txBody>
        </p:sp>
      </p:grpSp>
      <p:sp>
        <p:nvSpPr>
          <p:cNvPr id="91" name="Rectangle 90"/>
          <p:cNvSpPr/>
          <p:nvPr/>
        </p:nvSpPr>
        <p:spPr>
          <a:xfrm>
            <a:off x="4217021" y="4285807"/>
            <a:ext cx="615623" cy="289823"/>
          </a:xfrm>
          <a:prstGeom prst="rect">
            <a:avLst/>
          </a:prstGeom>
        </p:spPr>
        <p:txBody>
          <a:bodyPr wrap="none">
            <a:spAutoFit/>
          </a:bodyPr>
          <a:lstStyle/>
          <a:p>
            <a:pPr>
              <a:lnSpc>
                <a:spcPct val="90000"/>
              </a:lnSpc>
            </a:pPr>
            <a:r>
              <a:rPr lang="en-US" dirty="0" smtClean="0">
                <a:solidFill>
                  <a:srgbClr val="000000"/>
                </a:solidFill>
                <a:latin typeface="Courier New"/>
                <a:cs typeface="Courier New"/>
              </a:rPr>
              <a:t>it--</a:t>
            </a:r>
            <a:endParaRPr lang="en-US" dirty="0" smtClean="0">
              <a:solidFill>
                <a:srgbClr val="000000"/>
              </a:solidFill>
              <a:latin typeface="Courier New"/>
              <a:cs typeface="Courier New"/>
            </a:endParaRPr>
          </a:p>
        </p:txBody>
      </p:sp>
      <p:sp>
        <p:nvSpPr>
          <p:cNvPr id="92" name="Rectangle 91"/>
          <p:cNvSpPr/>
          <p:nvPr/>
        </p:nvSpPr>
        <p:spPr>
          <a:xfrm>
            <a:off x="3276600" y="5430556"/>
            <a:ext cx="1371600" cy="1065420"/>
          </a:xfrm>
          <a:prstGeom prst="rect">
            <a:avLst/>
          </a:prstGeom>
        </p:spPr>
        <p:txBody>
          <a:bodyPr wrap="square">
            <a:spAutoFit/>
          </a:bodyPr>
          <a:lstStyle/>
          <a:p>
            <a:pPr>
              <a:lnSpc>
                <a:spcPct val="90000"/>
              </a:lnSpc>
            </a:pPr>
            <a:r>
              <a:rPr lang="en-US" dirty="0" smtClean="0">
                <a:solidFill>
                  <a:srgbClr val="000000"/>
                </a:solidFill>
                <a:latin typeface="Courier New"/>
                <a:cs typeface="Courier New"/>
              </a:rPr>
              <a:t>it</a:t>
            </a:r>
            <a:r>
              <a:rPr lang="en-US" sz="1050" dirty="0" smtClean="0">
                <a:solidFill>
                  <a:srgbClr val="000000"/>
                </a:solidFill>
                <a:latin typeface="Courier New"/>
                <a:cs typeface="Courier New"/>
              </a:rPr>
              <a:t> </a:t>
            </a:r>
            <a:r>
              <a:rPr lang="en-US" dirty="0" smtClean="0">
                <a:solidFill>
                  <a:srgbClr val="000000"/>
                </a:solidFill>
                <a:latin typeface="Courier New"/>
                <a:cs typeface="Courier New"/>
              </a:rPr>
              <a:t>+</a:t>
            </a:r>
            <a:r>
              <a:rPr lang="en-US" sz="1050" dirty="0" smtClean="0">
                <a:solidFill>
                  <a:srgbClr val="000000"/>
                </a:solidFill>
                <a:latin typeface="Courier New"/>
                <a:cs typeface="Courier New"/>
              </a:rPr>
              <a:t> </a:t>
            </a:r>
            <a:r>
              <a:rPr lang="en-US" b="0" i="1" dirty="0" err="1" smtClean="0">
                <a:solidFill>
                  <a:srgbClr val="000000"/>
                </a:solidFill>
                <a:latin typeface="Times New Roman"/>
                <a:cs typeface="Times New Roman"/>
              </a:rPr>
              <a:t>n</a:t>
            </a:r>
            <a:endParaRPr lang="en-US" b="0" i="1" dirty="0" smtClean="0">
              <a:solidFill>
                <a:srgbClr val="000000"/>
              </a:solidFill>
              <a:latin typeface="Times New Roman"/>
              <a:cs typeface="Times New Roman"/>
            </a:endParaRPr>
          </a:p>
          <a:p>
            <a:pPr>
              <a:lnSpc>
                <a:spcPct val="90000"/>
              </a:lnSpc>
            </a:pPr>
            <a:r>
              <a:rPr lang="en-US" dirty="0" smtClean="0">
                <a:solidFill>
                  <a:srgbClr val="000000"/>
                </a:solidFill>
                <a:latin typeface="Courier New"/>
                <a:cs typeface="Courier New"/>
              </a:rPr>
              <a:t>it</a:t>
            </a:r>
            <a:r>
              <a:rPr lang="en-US" sz="1050" dirty="0" smtClean="0">
                <a:solidFill>
                  <a:srgbClr val="000000"/>
                </a:solidFill>
                <a:latin typeface="Courier New"/>
                <a:cs typeface="Courier New"/>
              </a:rPr>
              <a:t> </a:t>
            </a:r>
            <a:r>
              <a:rPr lang="en-US" dirty="0" smtClean="0">
                <a:solidFill>
                  <a:srgbClr val="000000"/>
                </a:solidFill>
                <a:latin typeface="Courier New"/>
                <a:cs typeface="Courier New"/>
              </a:rPr>
              <a:t>–</a:t>
            </a:r>
            <a:r>
              <a:rPr lang="en-US" sz="1050" dirty="0" smtClean="0">
                <a:solidFill>
                  <a:srgbClr val="000000"/>
                </a:solidFill>
                <a:latin typeface="Courier New"/>
                <a:cs typeface="Courier New"/>
              </a:rPr>
              <a:t> </a:t>
            </a:r>
            <a:r>
              <a:rPr lang="en-US" b="0" i="1" dirty="0" err="1" smtClean="0">
                <a:solidFill>
                  <a:srgbClr val="000000"/>
                </a:solidFill>
                <a:latin typeface="Times New Roman"/>
                <a:cs typeface="Times New Roman"/>
              </a:rPr>
              <a:t>n</a:t>
            </a:r>
            <a:endParaRPr lang="en-US" b="0" i="1" dirty="0" smtClean="0">
              <a:solidFill>
                <a:srgbClr val="000000"/>
              </a:solidFill>
              <a:latin typeface="Times New Roman"/>
              <a:cs typeface="Times New Roman"/>
            </a:endParaRPr>
          </a:p>
          <a:p>
            <a:pPr>
              <a:lnSpc>
                <a:spcPct val="90000"/>
              </a:lnSpc>
            </a:pPr>
            <a:r>
              <a:rPr lang="en-US" dirty="0" smtClean="0">
                <a:solidFill>
                  <a:srgbClr val="000000"/>
                </a:solidFill>
                <a:latin typeface="Courier New"/>
                <a:cs typeface="Courier New"/>
              </a:rPr>
              <a:t>it</a:t>
            </a:r>
            <a:r>
              <a:rPr lang="en-US" sz="1050" dirty="0" smtClean="0">
                <a:solidFill>
                  <a:srgbClr val="000000"/>
                </a:solidFill>
                <a:latin typeface="Courier New"/>
                <a:cs typeface="Courier New"/>
              </a:rPr>
              <a:t> </a:t>
            </a:r>
            <a:r>
              <a:rPr lang="en-US" dirty="0" smtClean="0">
                <a:solidFill>
                  <a:srgbClr val="000000"/>
                </a:solidFill>
                <a:latin typeface="Courier New"/>
                <a:cs typeface="Courier New"/>
              </a:rPr>
              <a:t>+=</a:t>
            </a:r>
            <a:r>
              <a:rPr lang="en-US" sz="1050" dirty="0" smtClean="0">
                <a:solidFill>
                  <a:srgbClr val="000000"/>
                </a:solidFill>
                <a:latin typeface="Courier New"/>
                <a:cs typeface="Courier New"/>
              </a:rPr>
              <a:t> </a:t>
            </a:r>
            <a:r>
              <a:rPr lang="en-US" b="0" i="1" dirty="0" err="1" smtClean="0">
                <a:solidFill>
                  <a:srgbClr val="000000"/>
                </a:solidFill>
                <a:latin typeface="Times New Roman"/>
                <a:cs typeface="Times New Roman"/>
              </a:rPr>
              <a:t>n</a:t>
            </a:r>
            <a:endParaRPr lang="en-US" b="0" i="1" dirty="0" smtClean="0">
              <a:solidFill>
                <a:srgbClr val="000000"/>
              </a:solidFill>
              <a:latin typeface="Times New Roman"/>
              <a:cs typeface="Times New Roman"/>
            </a:endParaRPr>
          </a:p>
          <a:p>
            <a:pPr>
              <a:lnSpc>
                <a:spcPct val="90000"/>
              </a:lnSpc>
            </a:pPr>
            <a:r>
              <a:rPr lang="en-US" dirty="0" smtClean="0">
                <a:solidFill>
                  <a:srgbClr val="000000"/>
                </a:solidFill>
                <a:latin typeface="Courier New"/>
                <a:cs typeface="Courier New"/>
              </a:rPr>
              <a:t>it</a:t>
            </a:r>
            <a:r>
              <a:rPr lang="en-US" sz="1050" dirty="0" smtClean="0">
                <a:solidFill>
                  <a:srgbClr val="000000"/>
                </a:solidFill>
                <a:latin typeface="Courier New"/>
                <a:cs typeface="Courier New"/>
              </a:rPr>
              <a:t> </a:t>
            </a:r>
            <a:r>
              <a:rPr lang="en-US" dirty="0" smtClean="0">
                <a:solidFill>
                  <a:srgbClr val="000000"/>
                </a:solidFill>
                <a:latin typeface="Courier New"/>
                <a:cs typeface="Courier New"/>
              </a:rPr>
              <a:t>-=</a:t>
            </a:r>
            <a:r>
              <a:rPr lang="en-US" sz="1050" dirty="0" smtClean="0">
                <a:solidFill>
                  <a:srgbClr val="000000"/>
                </a:solidFill>
                <a:latin typeface="Courier New"/>
                <a:cs typeface="Courier New"/>
              </a:rPr>
              <a:t> </a:t>
            </a:r>
            <a:r>
              <a:rPr lang="en-US" b="0" i="1" dirty="0" err="1" smtClean="0">
                <a:solidFill>
                  <a:srgbClr val="000000"/>
                </a:solidFill>
                <a:latin typeface="Times New Roman"/>
                <a:cs typeface="Times New Roman"/>
              </a:rPr>
              <a:t>n</a:t>
            </a:r>
            <a:endParaRPr lang="en-US" b="0" i="1" dirty="0" smtClean="0">
              <a:solidFill>
                <a:srgbClr val="000000"/>
              </a:solidFill>
              <a:latin typeface="Times New Roman"/>
              <a:cs typeface="Times New Roman"/>
            </a:endParaRP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 it</a:t>
            </a:r>
            <a:r>
              <a:rPr lang="en-US" baseline="-25000" dirty="0" smtClean="0">
                <a:solidFill>
                  <a:srgbClr val="000000"/>
                </a:solidFill>
                <a:latin typeface="Times New Roman"/>
                <a:cs typeface="Times New Roman"/>
              </a:rPr>
              <a:t>2</a:t>
            </a:r>
            <a:endParaRPr lang="en-US" b="0" i="1" dirty="0" smtClean="0">
              <a:solidFill>
                <a:srgbClr val="000000"/>
              </a:solidFill>
              <a:latin typeface="Times New Roman"/>
              <a:cs typeface="Times New Roman"/>
            </a:endParaRPr>
          </a:p>
        </p:txBody>
      </p:sp>
      <p:sp>
        <p:nvSpPr>
          <p:cNvPr id="93" name="Rectangle 92"/>
          <p:cNvSpPr/>
          <p:nvPr/>
        </p:nvSpPr>
        <p:spPr>
          <a:xfrm>
            <a:off x="4572000" y="5430556"/>
            <a:ext cx="1219200" cy="999590"/>
          </a:xfrm>
          <a:prstGeom prst="rect">
            <a:avLst/>
          </a:prstGeom>
        </p:spPr>
        <p:txBody>
          <a:bodyPr wrap="square">
            <a:spAutoFit/>
          </a:bodyPr>
          <a:lstStyle/>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&lt; it</a:t>
            </a:r>
            <a:r>
              <a:rPr lang="en-US" baseline="-25000" dirty="0" smtClean="0">
                <a:solidFill>
                  <a:srgbClr val="000000"/>
                </a:solidFill>
                <a:latin typeface="Times New Roman"/>
                <a:cs typeface="Times New Roman"/>
              </a:rPr>
              <a:t>2</a:t>
            </a:r>
            <a:endParaRPr lang="en-US" baseline="-25000" dirty="0" smtClean="0">
              <a:solidFill>
                <a:srgbClr val="000000"/>
              </a:solidFill>
              <a:latin typeface="Times New Roman"/>
              <a:cs typeface="Times New Roman"/>
            </a:endParaRP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&lt;= it</a:t>
            </a:r>
            <a:r>
              <a:rPr lang="en-US" baseline="-25000" dirty="0" smtClean="0">
                <a:solidFill>
                  <a:srgbClr val="000000"/>
                </a:solidFill>
                <a:latin typeface="Times New Roman"/>
                <a:cs typeface="Times New Roman"/>
              </a:rPr>
              <a:t>2</a:t>
            </a: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&gt; </a:t>
            </a: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2</a:t>
            </a:r>
          </a:p>
          <a:p>
            <a:pPr>
              <a:lnSpc>
                <a:spcPct val="90000"/>
              </a:lnSpc>
            </a:pP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1</a:t>
            </a:r>
            <a:r>
              <a:rPr lang="en-US" dirty="0" smtClean="0">
                <a:solidFill>
                  <a:srgbClr val="000000"/>
                </a:solidFill>
                <a:latin typeface="Courier New"/>
                <a:cs typeface="Courier New"/>
              </a:rPr>
              <a:t> &gt;= </a:t>
            </a:r>
            <a:r>
              <a:rPr lang="en-US" dirty="0" smtClean="0">
                <a:solidFill>
                  <a:srgbClr val="000000"/>
                </a:solidFill>
                <a:latin typeface="Courier New"/>
                <a:cs typeface="Courier New"/>
              </a:rPr>
              <a:t>it</a:t>
            </a:r>
            <a:r>
              <a:rPr lang="en-US" baseline="-25000" dirty="0" smtClean="0">
                <a:solidFill>
                  <a:srgbClr val="000000"/>
                </a:solidFill>
                <a:latin typeface="Times New Roman"/>
                <a:cs typeface="Times New Roman"/>
              </a:rPr>
              <a:t>2</a:t>
            </a:r>
          </a:p>
          <a:p>
            <a:pPr>
              <a:lnSpc>
                <a:spcPct val="90000"/>
              </a:lnSpc>
            </a:pPr>
            <a:endParaRPr lang="en-US" baseline="-25000" dirty="0" smtClean="0">
              <a:solidFill>
                <a:srgbClr val="000000"/>
              </a:solidFill>
              <a:latin typeface="Times New Roman"/>
              <a:cs typeface="Times New Roman"/>
            </a:endParaRPr>
          </a:p>
        </p:txBody>
      </p:sp>
      <p:grpSp>
        <p:nvGrpSpPr>
          <p:cNvPr id="99" name="Group 98"/>
          <p:cNvGrpSpPr/>
          <p:nvPr/>
        </p:nvGrpSpPr>
        <p:grpSpPr>
          <a:xfrm>
            <a:off x="3467525" y="2305170"/>
            <a:ext cx="1070328" cy="605430"/>
            <a:chOff x="3467525" y="2305170"/>
            <a:chExt cx="1070328" cy="605430"/>
          </a:xfrm>
        </p:grpSpPr>
        <p:cxnSp>
          <p:nvCxnSpPr>
            <p:cNvPr id="27" name="Straight Connector 26"/>
            <p:cNvCxnSpPr>
              <a:stCxn id="26" idx="3"/>
              <a:endCxn id="68" idx="0"/>
            </p:cNvCxnSpPr>
            <p:nvPr/>
          </p:nvCxnSpPr>
          <p:spPr bwMode="auto">
            <a:xfrm>
              <a:off x="3680812" y="2476620"/>
              <a:ext cx="857041" cy="4339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Isosceles Triangle 25"/>
            <p:cNvSpPr/>
            <p:nvPr/>
          </p:nvSpPr>
          <p:spPr bwMode="auto">
            <a:xfrm rot="18000000">
              <a:off x="3467525" y="2305170"/>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grpSp>
        <p:nvGrpSpPr>
          <p:cNvPr id="102" name="Group 101"/>
          <p:cNvGrpSpPr/>
          <p:nvPr/>
        </p:nvGrpSpPr>
        <p:grpSpPr>
          <a:xfrm flipH="1">
            <a:off x="4537853" y="2298095"/>
            <a:ext cx="1128665" cy="612504"/>
            <a:chOff x="3467525" y="2305170"/>
            <a:chExt cx="1128665" cy="612504"/>
          </a:xfrm>
        </p:grpSpPr>
        <p:cxnSp>
          <p:nvCxnSpPr>
            <p:cNvPr id="103" name="Straight Connector 102"/>
            <p:cNvCxnSpPr>
              <a:stCxn id="104" idx="3"/>
              <a:endCxn id="68" idx="0"/>
            </p:cNvCxnSpPr>
            <p:nvPr/>
          </p:nvCxnSpPr>
          <p:spPr bwMode="auto">
            <a:xfrm rot="10800000" flipH="1" flipV="1">
              <a:off x="3680812" y="2476619"/>
              <a:ext cx="915378" cy="44105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Isosceles Triangle 103"/>
            <p:cNvSpPr/>
            <p:nvPr/>
          </p:nvSpPr>
          <p:spPr bwMode="auto">
            <a:xfrm rot="18000000">
              <a:off x="3467525" y="2305170"/>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cxnSp>
        <p:nvCxnSpPr>
          <p:cNvPr id="107" name="Straight Connector 106"/>
          <p:cNvCxnSpPr>
            <a:stCxn id="108" idx="3"/>
          </p:cNvCxnSpPr>
          <p:nvPr/>
        </p:nvCxnSpPr>
        <p:spPr bwMode="auto">
          <a:xfrm rot="5400000">
            <a:off x="4378549" y="3825677"/>
            <a:ext cx="319493" cy="88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8" name="Isosceles Triangle 107"/>
          <p:cNvSpPr/>
          <p:nvPr/>
        </p:nvSpPr>
        <p:spPr bwMode="auto">
          <a:xfrm flipH="1">
            <a:off x="4424435" y="343777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12" name="Straight Connector 111"/>
          <p:cNvCxnSpPr>
            <a:stCxn id="113" idx="3"/>
            <a:endCxn id="55" idx="0"/>
          </p:cNvCxnSpPr>
          <p:nvPr/>
        </p:nvCxnSpPr>
        <p:spPr bwMode="auto">
          <a:xfrm rot="5400000">
            <a:off x="4402330" y="5014559"/>
            <a:ext cx="271929" cy="88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3" name="Isosceles Triangle 112"/>
          <p:cNvSpPr/>
          <p:nvPr/>
        </p:nvSpPr>
        <p:spPr bwMode="auto">
          <a:xfrm flipH="1">
            <a:off x="4424435" y="4650436"/>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von Neumann Architecture</a:t>
            </a:r>
            <a:endParaRPr lang="en-US">
              <a:solidFill>
                <a:srgbClr val="FF0000"/>
              </a:solidFill>
            </a:endParaRPr>
          </a:p>
        </p:txBody>
      </p:sp>
      <p:sp>
        <p:nvSpPr>
          <p:cNvPr id="747523" name="Rectangle 3"/>
          <p:cNvSpPr>
            <a:spLocks noChangeArrowheads="1"/>
          </p:cNvSpPr>
          <p:nvPr/>
        </p:nvSpPr>
        <p:spPr bwMode="auto">
          <a:xfrm>
            <a:off x="482600" y="1155700"/>
            <a:ext cx="4748213"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One of the foundational ideas of modern computing—traditionally attributed to John von Neumann although others can make valid claims to the idea—is that code is stored in the same memory as data.  This concept is called the </a:t>
            </a:r>
            <a:r>
              <a:rPr lang="en-US" sz="2400" i="1">
                <a:solidFill>
                  <a:srgbClr val="000000"/>
                </a:solidFill>
              </a:rPr>
              <a:t>stored programming model</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If you go on to take CS 107, you will learn more about how code is represented inside the computer.  For now, the important idea is that the code for every C++ function is stored somewhere in memory and therefore has an address.</a:t>
            </a:r>
          </a:p>
        </p:txBody>
      </p:sp>
      <p:sp>
        <p:nvSpPr>
          <p:cNvPr id="747613" name="Rectangle 93"/>
          <p:cNvSpPr>
            <a:spLocks noChangeArrowheads="1"/>
          </p:cNvSpPr>
          <p:nvPr/>
        </p:nvSpPr>
        <p:spPr bwMode="auto">
          <a:xfrm>
            <a:off x="7543800" y="1916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4" name="Rectangle 94"/>
          <p:cNvSpPr>
            <a:spLocks noChangeArrowheads="1"/>
          </p:cNvSpPr>
          <p:nvPr/>
        </p:nvSpPr>
        <p:spPr bwMode="auto">
          <a:xfrm>
            <a:off x="7543800" y="2106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5" name="Rectangle 95"/>
          <p:cNvSpPr>
            <a:spLocks noChangeArrowheads="1"/>
          </p:cNvSpPr>
          <p:nvPr/>
        </p:nvSpPr>
        <p:spPr bwMode="auto">
          <a:xfrm>
            <a:off x="7543800" y="2297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6" name="Rectangle 96"/>
          <p:cNvSpPr>
            <a:spLocks noChangeArrowheads="1"/>
          </p:cNvSpPr>
          <p:nvPr/>
        </p:nvSpPr>
        <p:spPr bwMode="auto">
          <a:xfrm>
            <a:off x="7543800" y="2487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7" name="Rectangle 97"/>
          <p:cNvSpPr>
            <a:spLocks noChangeArrowheads="1"/>
          </p:cNvSpPr>
          <p:nvPr/>
        </p:nvSpPr>
        <p:spPr bwMode="auto">
          <a:xfrm>
            <a:off x="7543800" y="2678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8" name="Rectangle 98"/>
          <p:cNvSpPr>
            <a:spLocks noChangeArrowheads="1"/>
          </p:cNvSpPr>
          <p:nvPr/>
        </p:nvSpPr>
        <p:spPr bwMode="auto">
          <a:xfrm>
            <a:off x="7543800" y="2868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9" name="Rectangle 99"/>
          <p:cNvSpPr>
            <a:spLocks noChangeArrowheads="1"/>
          </p:cNvSpPr>
          <p:nvPr/>
        </p:nvSpPr>
        <p:spPr bwMode="auto">
          <a:xfrm>
            <a:off x="7543800" y="3059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2" name="Group 176"/>
          <p:cNvGrpSpPr>
            <a:grpSpLocks/>
          </p:cNvGrpSpPr>
          <p:nvPr/>
        </p:nvGrpSpPr>
        <p:grpSpPr bwMode="auto">
          <a:xfrm>
            <a:off x="7543800" y="1143000"/>
            <a:ext cx="1533525" cy="5105400"/>
            <a:chOff x="4752" y="720"/>
            <a:chExt cx="966" cy="3216"/>
          </a:xfrm>
        </p:grpSpPr>
        <p:sp>
          <p:nvSpPr>
            <p:cNvPr id="747609" name="Rectangle 89"/>
            <p:cNvSpPr>
              <a:spLocks noChangeArrowheads="1"/>
            </p:cNvSpPr>
            <p:nvPr/>
          </p:nvSpPr>
          <p:spPr bwMode="auto">
            <a:xfrm>
              <a:off x="4752" y="72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0" name="Rectangle 90"/>
            <p:cNvSpPr>
              <a:spLocks noChangeArrowheads="1"/>
            </p:cNvSpPr>
            <p:nvPr/>
          </p:nvSpPr>
          <p:spPr bwMode="auto">
            <a:xfrm>
              <a:off x="4752" y="84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1" name="Rectangle 91"/>
            <p:cNvSpPr>
              <a:spLocks noChangeArrowheads="1"/>
            </p:cNvSpPr>
            <p:nvPr/>
          </p:nvSpPr>
          <p:spPr bwMode="auto">
            <a:xfrm>
              <a:off x="4752" y="96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2" name="Rectangle 92"/>
            <p:cNvSpPr>
              <a:spLocks noChangeArrowheads="1"/>
            </p:cNvSpPr>
            <p:nvPr/>
          </p:nvSpPr>
          <p:spPr bwMode="auto">
            <a:xfrm>
              <a:off x="4752" y="108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0" name="Rectangle 100"/>
            <p:cNvSpPr>
              <a:spLocks noChangeArrowheads="1"/>
            </p:cNvSpPr>
            <p:nvPr/>
          </p:nvSpPr>
          <p:spPr bwMode="auto">
            <a:xfrm>
              <a:off x="4752" y="204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1" name="Rectangle 101"/>
            <p:cNvSpPr>
              <a:spLocks noChangeArrowheads="1"/>
            </p:cNvSpPr>
            <p:nvPr/>
          </p:nvSpPr>
          <p:spPr bwMode="auto">
            <a:xfrm>
              <a:off x="4752" y="24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2" name="Rectangle 102"/>
            <p:cNvSpPr>
              <a:spLocks noChangeArrowheads="1"/>
            </p:cNvSpPr>
            <p:nvPr/>
          </p:nvSpPr>
          <p:spPr bwMode="auto">
            <a:xfrm>
              <a:off x="4752" y="25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3" name="Rectangle 103"/>
            <p:cNvSpPr>
              <a:spLocks noChangeArrowheads="1"/>
            </p:cNvSpPr>
            <p:nvPr/>
          </p:nvSpPr>
          <p:spPr bwMode="auto">
            <a:xfrm>
              <a:off x="4752" y="270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4" name="Rectangle 104"/>
            <p:cNvSpPr>
              <a:spLocks noChangeArrowheads="1"/>
            </p:cNvSpPr>
            <p:nvPr/>
          </p:nvSpPr>
          <p:spPr bwMode="auto">
            <a:xfrm>
              <a:off x="4752" y="282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5" name="Rectangle 105"/>
            <p:cNvSpPr>
              <a:spLocks noChangeArrowheads="1"/>
            </p:cNvSpPr>
            <p:nvPr/>
          </p:nvSpPr>
          <p:spPr bwMode="auto">
            <a:xfrm>
              <a:off x="4752" y="294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6" name="Rectangle 106"/>
            <p:cNvSpPr>
              <a:spLocks noChangeArrowheads="1"/>
            </p:cNvSpPr>
            <p:nvPr/>
          </p:nvSpPr>
          <p:spPr bwMode="auto">
            <a:xfrm>
              <a:off x="4752" y="30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7" name="Rectangle 107"/>
            <p:cNvSpPr>
              <a:spLocks noChangeArrowheads="1"/>
            </p:cNvSpPr>
            <p:nvPr/>
          </p:nvSpPr>
          <p:spPr bwMode="auto">
            <a:xfrm>
              <a:off x="4752" y="31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8" name="Rectangle 108"/>
            <p:cNvSpPr>
              <a:spLocks noChangeArrowheads="1"/>
            </p:cNvSpPr>
            <p:nvPr/>
          </p:nvSpPr>
          <p:spPr bwMode="auto">
            <a:xfrm>
              <a:off x="4752" y="330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9" name="Rectangle 109"/>
            <p:cNvSpPr>
              <a:spLocks noChangeArrowheads="1"/>
            </p:cNvSpPr>
            <p:nvPr/>
          </p:nvSpPr>
          <p:spPr bwMode="auto">
            <a:xfrm>
              <a:off x="4752" y="342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0" name="Rectangle 110"/>
            <p:cNvSpPr>
              <a:spLocks noChangeArrowheads="1"/>
            </p:cNvSpPr>
            <p:nvPr/>
          </p:nvSpPr>
          <p:spPr bwMode="auto">
            <a:xfrm>
              <a:off x="4752" y="354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1" name="Rectangle 111"/>
            <p:cNvSpPr>
              <a:spLocks noChangeArrowheads="1"/>
            </p:cNvSpPr>
            <p:nvPr/>
          </p:nvSpPr>
          <p:spPr bwMode="auto">
            <a:xfrm>
              <a:off x="4752" y="36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2" name="Rectangle 112"/>
            <p:cNvSpPr>
              <a:spLocks noChangeArrowheads="1"/>
            </p:cNvSpPr>
            <p:nvPr/>
          </p:nvSpPr>
          <p:spPr bwMode="auto">
            <a:xfrm>
              <a:off x="4752" y="37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3" name="Group 140"/>
            <p:cNvGrpSpPr>
              <a:grpSpLocks/>
            </p:cNvGrpSpPr>
            <p:nvPr/>
          </p:nvGrpSpPr>
          <p:grpSpPr bwMode="auto">
            <a:xfrm>
              <a:off x="5344" y="720"/>
              <a:ext cx="374" cy="3216"/>
              <a:chOff x="4144" y="697"/>
              <a:chExt cx="374" cy="3216"/>
            </a:xfrm>
          </p:grpSpPr>
          <p:sp>
            <p:nvSpPr>
              <p:cNvPr id="747661" name="Rectangle 141"/>
              <p:cNvSpPr>
                <a:spLocks noChangeArrowheads="1"/>
              </p:cNvSpPr>
              <p:nvPr/>
            </p:nvSpPr>
            <p:spPr bwMode="auto">
              <a:xfrm>
                <a:off x="4144" y="6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0000</a:t>
                </a:r>
              </a:p>
            </p:txBody>
          </p:sp>
          <p:sp>
            <p:nvSpPr>
              <p:cNvPr id="747662" name="Rectangle 142"/>
              <p:cNvSpPr>
                <a:spLocks noChangeArrowheads="1"/>
              </p:cNvSpPr>
              <p:nvPr/>
            </p:nvSpPr>
            <p:spPr bwMode="auto">
              <a:xfrm>
                <a:off x="4144" y="8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0004</a:t>
                </a:r>
              </a:p>
            </p:txBody>
          </p:sp>
          <p:sp>
            <p:nvSpPr>
              <p:cNvPr id="747663" name="Rectangle 143"/>
              <p:cNvSpPr>
                <a:spLocks noChangeArrowheads="1"/>
              </p:cNvSpPr>
              <p:nvPr/>
            </p:nvSpPr>
            <p:spPr bwMode="auto">
              <a:xfrm>
                <a:off x="4144" y="93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0008</a:t>
                </a:r>
              </a:p>
            </p:txBody>
          </p:sp>
          <p:sp>
            <p:nvSpPr>
              <p:cNvPr id="747664" name="Rectangle 144"/>
              <p:cNvSpPr>
                <a:spLocks noChangeArrowheads="1"/>
              </p:cNvSpPr>
              <p:nvPr/>
            </p:nvSpPr>
            <p:spPr bwMode="auto">
              <a:xfrm>
                <a:off x="4144" y="105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000C</a:t>
                </a:r>
              </a:p>
            </p:txBody>
          </p:sp>
          <p:sp>
            <p:nvSpPr>
              <p:cNvPr id="747665" name="Rectangle 145"/>
              <p:cNvSpPr>
                <a:spLocks noChangeArrowheads="1"/>
              </p:cNvSpPr>
              <p:nvPr/>
            </p:nvSpPr>
            <p:spPr bwMode="auto">
              <a:xfrm>
                <a:off x="4144" y="117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0010</a:t>
                </a:r>
              </a:p>
            </p:txBody>
          </p:sp>
          <p:sp>
            <p:nvSpPr>
              <p:cNvPr id="747666" name="Rectangle 146"/>
              <p:cNvSpPr>
                <a:spLocks noChangeArrowheads="1"/>
              </p:cNvSpPr>
              <p:nvPr/>
            </p:nvSpPr>
            <p:spPr bwMode="auto">
              <a:xfrm>
                <a:off x="4144" y="12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0014</a:t>
                </a:r>
              </a:p>
            </p:txBody>
          </p:sp>
          <p:sp>
            <p:nvSpPr>
              <p:cNvPr id="747667" name="Rectangle 147"/>
              <p:cNvSpPr>
                <a:spLocks noChangeArrowheads="1"/>
              </p:cNvSpPr>
              <p:nvPr/>
            </p:nvSpPr>
            <p:spPr bwMode="auto">
              <a:xfrm>
                <a:off x="4144" y="14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0018</a:t>
                </a:r>
              </a:p>
            </p:txBody>
          </p:sp>
          <p:sp>
            <p:nvSpPr>
              <p:cNvPr id="747668" name="Rectangle 148"/>
              <p:cNvSpPr>
                <a:spLocks noChangeArrowheads="1"/>
              </p:cNvSpPr>
              <p:nvPr/>
            </p:nvSpPr>
            <p:spPr bwMode="auto">
              <a:xfrm>
                <a:off x="4144" y="153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001C</a:t>
                </a:r>
              </a:p>
            </p:txBody>
          </p:sp>
          <p:sp>
            <p:nvSpPr>
              <p:cNvPr id="747669" name="Rectangle 149"/>
              <p:cNvSpPr>
                <a:spLocks noChangeArrowheads="1"/>
              </p:cNvSpPr>
              <p:nvPr/>
            </p:nvSpPr>
            <p:spPr bwMode="auto">
              <a:xfrm>
                <a:off x="4144" y="165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0020</a:t>
                </a:r>
              </a:p>
            </p:txBody>
          </p:sp>
          <p:sp>
            <p:nvSpPr>
              <p:cNvPr id="747670" name="Rectangle 150"/>
              <p:cNvSpPr>
                <a:spLocks noChangeArrowheads="1"/>
              </p:cNvSpPr>
              <p:nvPr/>
            </p:nvSpPr>
            <p:spPr bwMode="auto">
              <a:xfrm>
                <a:off x="4144" y="177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0024</a:t>
                </a:r>
              </a:p>
            </p:txBody>
          </p:sp>
          <p:sp>
            <p:nvSpPr>
              <p:cNvPr id="747671" name="Rectangle 151"/>
              <p:cNvSpPr>
                <a:spLocks noChangeArrowheads="1"/>
              </p:cNvSpPr>
              <p:nvPr/>
            </p:nvSpPr>
            <p:spPr bwMode="auto">
              <a:xfrm>
                <a:off x="4144" y="18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0028</a:t>
                </a:r>
              </a:p>
            </p:txBody>
          </p:sp>
          <p:sp>
            <p:nvSpPr>
              <p:cNvPr id="747672" name="Rectangle 152"/>
              <p:cNvSpPr>
                <a:spLocks noChangeArrowheads="1"/>
              </p:cNvSpPr>
              <p:nvPr/>
            </p:nvSpPr>
            <p:spPr bwMode="auto">
              <a:xfrm>
                <a:off x="4144" y="20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002C</a:t>
                </a:r>
              </a:p>
            </p:txBody>
          </p:sp>
          <p:sp>
            <p:nvSpPr>
              <p:cNvPr id="747673" name="Rectangle 153"/>
              <p:cNvSpPr>
                <a:spLocks noChangeArrowheads="1"/>
              </p:cNvSpPr>
              <p:nvPr/>
            </p:nvSpPr>
            <p:spPr bwMode="auto">
              <a:xfrm>
                <a:off x="4144" y="24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FFD0</a:t>
                </a:r>
              </a:p>
            </p:txBody>
          </p:sp>
          <p:sp>
            <p:nvSpPr>
              <p:cNvPr id="747674" name="Rectangle 154"/>
              <p:cNvSpPr>
                <a:spLocks noChangeArrowheads="1"/>
              </p:cNvSpPr>
              <p:nvPr/>
            </p:nvSpPr>
            <p:spPr bwMode="auto">
              <a:xfrm>
                <a:off x="4144" y="25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FFD4</a:t>
                </a:r>
              </a:p>
            </p:txBody>
          </p:sp>
          <p:sp>
            <p:nvSpPr>
              <p:cNvPr id="747675" name="Rectangle 155"/>
              <p:cNvSpPr>
                <a:spLocks noChangeArrowheads="1"/>
              </p:cNvSpPr>
              <p:nvPr/>
            </p:nvSpPr>
            <p:spPr bwMode="auto">
              <a:xfrm>
                <a:off x="4144" y="267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FFD8</a:t>
                </a:r>
              </a:p>
            </p:txBody>
          </p:sp>
          <p:sp>
            <p:nvSpPr>
              <p:cNvPr id="747676" name="Rectangle 156"/>
              <p:cNvSpPr>
                <a:spLocks noChangeArrowheads="1"/>
              </p:cNvSpPr>
              <p:nvPr/>
            </p:nvSpPr>
            <p:spPr bwMode="auto">
              <a:xfrm>
                <a:off x="4144" y="2799"/>
                <a:ext cx="371"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FFDC</a:t>
                </a:r>
              </a:p>
            </p:txBody>
          </p:sp>
          <p:sp>
            <p:nvSpPr>
              <p:cNvPr id="747677" name="Rectangle 157"/>
              <p:cNvSpPr>
                <a:spLocks noChangeArrowheads="1"/>
              </p:cNvSpPr>
              <p:nvPr/>
            </p:nvSpPr>
            <p:spPr bwMode="auto">
              <a:xfrm>
                <a:off x="4144" y="291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FFE0</a:t>
                </a:r>
              </a:p>
            </p:txBody>
          </p:sp>
          <p:sp>
            <p:nvSpPr>
              <p:cNvPr id="747678" name="Rectangle 158"/>
              <p:cNvSpPr>
                <a:spLocks noChangeArrowheads="1"/>
              </p:cNvSpPr>
              <p:nvPr/>
            </p:nvSpPr>
            <p:spPr bwMode="auto">
              <a:xfrm>
                <a:off x="4144" y="30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FFE4</a:t>
                </a:r>
              </a:p>
            </p:txBody>
          </p:sp>
          <p:sp>
            <p:nvSpPr>
              <p:cNvPr id="747679" name="Rectangle 159"/>
              <p:cNvSpPr>
                <a:spLocks noChangeArrowheads="1"/>
              </p:cNvSpPr>
              <p:nvPr/>
            </p:nvSpPr>
            <p:spPr bwMode="auto">
              <a:xfrm>
                <a:off x="4144" y="31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FFE8</a:t>
                </a:r>
              </a:p>
            </p:txBody>
          </p:sp>
          <p:sp>
            <p:nvSpPr>
              <p:cNvPr id="747680" name="Rectangle 160"/>
              <p:cNvSpPr>
                <a:spLocks noChangeArrowheads="1"/>
              </p:cNvSpPr>
              <p:nvPr/>
            </p:nvSpPr>
            <p:spPr bwMode="auto">
              <a:xfrm>
                <a:off x="4144" y="3279"/>
                <a:ext cx="374"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FFEC</a:t>
                </a:r>
              </a:p>
            </p:txBody>
          </p:sp>
          <p:sp>
            <p:nvSpPr>
              <p:cNvPr id="747681" name="Rectangle 161"/>
              <p:cNvSpPr>
                <a:spLocks noChangeArrowheads="1"/>
              </p:cNvSpPr>
              <p:nvPr/>
            </p:nvSpPr>
            <p:spPr bwMode="auto">
              <a:xfrm>
                <a:off x="4144" y="339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FFF0</a:t>
                </a:r>
              </a:p>
            </p:txBody>
          </p:sp>
          <p:sp>
            <p:nvSpPr>
              <p:cNvPr id="747682" name="Rectangle 162"/>
              <p:cNvSpPr>
                <a:spLocks noChangeArrowheads="1"/>
              </p:cNvSpPr>
              <p:nvPr/>
            </p:nvSpPr>
            <p:spPr bwMode="auto">
              <a:xfrm>
                <a:off x="4144" y="351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FFF4</a:t>
                </a:r>
              </a:p>
            </p:txBody>
          </p:sp>
          <p:sp>
            <p:nvSpPr>
              <p:cNvPr id="747683" name="Rectangle 163"/>
              <p:cNvSpPr>
                <a:spLocks noChangeArrowheads="1"/>
              </p:cNvSpPr>
              <p:nvPr/>
            </p:nvSpPr>
            <p:spPr bwMode="auto">
              <a:xfrm>
                <a:off x="4144" y="36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FFF8</a:t>
                </a:r>
              </a:p>
            </p:txBody>
          </p:sp>
          <p:sp>
            <p:nvSpPr>
              <p:cNvPr id="747684" name="Rectangle 164"/>
              <p:cNvSpPr>
                <a:spLocks noChangeArrowheads="1"/>
              </p:cNvSpPr>
              <p:nvPr/>
            </p:nvSpPr>
            <p:spPr bwMode="auto">
              <a:xfrm>
                <a:off x="4144" y="37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FFFC</a:t>
                </a:r>
              </a:p>
            </p:txBody>
          </p:sp>
        </p:grpSp>
        <p:sp>
          <p:nvSpPr>
            <p:cNvPr id="747689" name="Text Box 169"/>
            <p:cNvSpPr txBox="1">
              <a:spLocks noChangeArrowheads="1"/>
            </p:cNvSpPr>
            <p:nvPr/>
          </p:nvSpPr>
          <p:spPr bwMode="auto">
            <a:xfrm>
              <a:off x="4752" y="2118"/>
              <a:ext cx="624" cy="352"/>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grpSp>
      <p:grpSp>
        <p:nvGrpSpPr>
          <p:cNvPr id="4" name="Group 174"/>
          <p:cNvGrpSpPr>
            <a:grpSpLocks/>
          </p:cNvGrpSpPr>
          <p:nvPr/>
        </p:nvGrpSpPr>
        <p:grpSpPr bwMode="auto">
          <a:xfrm>
            <a:off x="5562600" y="1557338"/>
            <a:ext cx="1905000" cy="1033462"/>
            <a:chOff x="3504" y="981"/>
            <a:chExt cx="1200" cy="651"/>
          </a:xfrm>
        </p:grpSpPr>
        <p:sp>
          <p:nvSpPr>
            <p:cNvPr id="747690" name="Text Box 170"/>
            <p:cNvSpPr txBox="1">
              <a:spLocks noChangeArrowheads="1"/>
            </p:cNvSpPr>
            <p:nvPr/>
          </p:nvSpPr>
          <p:spPr bwMode="auto">
            <a:xfrm>
              <a:off x="3504" y="999"/>
              <a:ext cx="1153" cy="633"/>
            </a:xfrm>
            <a:prstGeom prst="rect">
              <a:avLst/>
            </a:prstGeom>
            <a:noFill/>
            <a:ln w="9525">
              <a:noFill/>
              <a:miter lim="800000"/>
              <a:headEnd/>
              <a:tailEnd/>
            </a:ln>
            <a:effectLst/>
          </p:spPr>
          <p:txBody>
            <a:bodyPr wrap="none">
              <a:prstTxWarp prst="textNoShape">
                <a:avLst/>
              </a:prstTxWarp>
              <a:spAutoFit/>
            </a:bodyPr>
            <a:lstStyle/>
            <a:p>
              <a:r>
                <a:rPr lang="en-US" sz="1200">
                  <a:solidFill>
                    <a:srgbClr val="000000"/>
                  </a:solidFill>
                  <a:latin typeface="Courier New" charset="0"/>
                </a:rPr>
                <a:t>int main() {</a:t>
              </a:r>
            </a:p>
            <a:p>
              <a:r>
                <a:rPr lang="en-US" sz="1200">
                  <a:solidFill>
                    <a:srgbClr val="000000"/>
                  </a:solidFill>
                  <a:latin typeface="Courier New" charset="0"/>
                </a:rPr>
                <a:t>  cout &lt;&lt; "hello";</a:t>
              </a:r>
            </a:p>
            <a:p>
              <a:r>
                <a:rPr lang="en-US" sz="1200">
                  <a:solidFill>
                    <a:srgbClr val="000000"/>
                  </a:solidFill>
                  <a:latin typeface="Courier New" charset="0"/>
                </a:rPr>
                <a:t>  cout &lt;&lt; endl;</a:t>
              </a:r>
            </a:p>
            <a:p>
              <a:r>
                <a:rPr lang="en-US" sz="1200">
                  <a:solidFill>
                    <a:srgbClr val="000000"/>
                  </a:solidFill>
                  <a:latin typeface="Courier New" charset="0"/>
                </a:rPr>
                <a:t>  return 0;</a:t>
              </a:r>
            </a:p>
            <a:p>
              <a:r>
                <a:rPr lang="en-US" sz="1200">
                  <a:solidFill>
                    <a:srgbClr val="000000"/>
                  </a:solidFill>
                  <a:latin typeface="Courier New" charset="0"/>
                </a:rPr>
                <a:t>}</a:t>
              </a:r>
            </a:p>
          </p:txBody>
        </p:sp>
        <p:sp>
          <p:nvSpPr>
            <p:cNvPr id="747691" name="AutoShape 171"/>
            <p:cNvSpPr>
              <a:spLocks/>
            </p:cNvSpPr>
            <p:nvPr/>
          </p:nvSpPr>
          <p:spPr bwMode="auto">
            <a:xfrm>
              <a:off x="4590" y="981"/>
              <a:ext cx="114" cy="58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5" name="Group 177"/>
          <p:cNvGrpSpPr>
            <a:grpSpLocks/>
          </p:cNvGrpSpPr>
          <p:nvPr/>
        </p:nvGrpSpPr>
        <p:grpSpPr bwMode="auto">
          <a:xfrm>
            <a:off x="5357813" y="914400"/>
            <a:ext cx="3786187" cy="5641975"/>
            <a:chOff x="3375" y="576"/>
            <a:chExt cx="2385" cy="3554"/>
          </a:xfrm>
        </p:grpSpPr>
        <p:sp>
          <p:nvSpPr>
            <p:cNvPr id="747698" name="Rectangle 178"/>
            <p:cNvSpPr>
              <a:spLocks noChangeArrowheads="1"/>
            </p:cNvSpPr>
            <p:nvPr/>
          </p:nvSpPr>
          <p:spPr bwMode="auto">
            <a:xfrm>
              <a:off x="3375" y="576"/>
              <a:ext cx="2385" cy="3554"/>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sz="1200">
                <a:solidFill>
                  <a:srgbClr val="000000"/>
                </a:solidFill>
                <a:latin typeface="Courier New" charset="0"/>
              </a:endParaRPr>
            </a:p>
          </p:txBody>
        </p:sp>
        <p:pic>
          <p:nvPicPr>
            <p:cNvPr id="747699" name="Picture 179" descr="VonNeumann+Oppenheimer"/>
            <p:cNvPicPr>
              <a:picLocks noChangeAspect="1" noChangeArrowheads="1"/>
            </p:cNvPicPr>
            <p:nvPr/>
          </p:nvPicPr>
          <p:blipFill>
            <a:blip r:embed="rId3"/>
            <a:srcRect l="896" t="3076" r="3583" b="769"/>
            <a:stretch>
              <a:fillRect/>
            </a:stretch>
          </p:blipFill>
          <p:spPr bwMode="auto">
            <a:xfrm>
              <a:off x="3403" y="753"/>
              <a:ext cx="2046" cy="2399"/>
            </a:xfrm>
            <a:prstGeom prst="rect">
              <a:avLst/>
            </a:prstGeom>
            <a:noFill/>
            <a:ln w="9525">
              <a:solidFill>
                <a:schemeClr val="tx1"/>
              </a:solidFill>
              <a:miter lim="800000"/>
              <a:headEnd/>
              <a:tailEnd/>
            </a:ln>
          </p:spPr>
        </p:pic>
        <p:sp>
          <p:nvSpPr>
            <p:cNvPr id="747700" name="Text Box 180"/>
            <p:cNvSpPr txBox="1">
              <a:spLocks noChangeArrowheads="1"/>
            </p:cNvSpPr>
            <p:nvPr/>
          </p:nvSpPr>
          <p:spPr bwMode="auto">
            <a:xfrm>
              <a:off x="3400" y="3168"/>
              <a:ext cx="2064" cy="18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300" b="0">
                  <a:solidFill>
                    <a:srgbClr val="000000"/>
                  </a:solidFill>
                  <a:latin typeface="Helvetica Neue Bold Condensed" charset="0"/>
                </a:rPr>
                <a:t>John von Neumann and J. Robert Oppenheimer</a:t>
              </a:r>
              <a:endParaRPr lang="en-US" sz="1300">
                <a:solidFill>
                  <a:srgbClr val="000000"/>
                </a:solidFill>
                <a:latin typeface="Helvetica Neue"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2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1000" fill="hold"/>
                                        <p:tgtEl>
                                          <p:spTgt spid="747613"/>
                                        </p:tgtEl>
                                        <p:attrNameLst>
                                          <p:attrName>fillcolor</p:attrName>
                                        </p:attrNameLst>
                                      </p:cBhvr>
                                      <p:to>
                                        <a:srgbClr val="969696"/>
                                      </p:to>
                                    </p:animClr>
                                    <p:set>
                                      <p:cBhvr>
                                        <p:cTn id="17" dur="1000" fill="hold"/>
                                        <p:tgtEl>
                                          <p:spTgt spid="747613"/>
                                        </p:tgtEl>
                                        <p:attrNameLst>
                                          <p:attrName>fill.type</p:attrName>
                                        </p:attrNameLst>
                                      </p:cBhvr>
                                      <p:to>
                                        <p:strVal val="solid"/>
                                      </p:to>
                                    </p:set>
                                    <p:set>
                                      <p:cBhvr>
                                        <p:cTn id="18" dur="1000" fill="hold"/>
                                        <p:tgtEl>
                                          <p:spTgt spid="747613"/>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1000" fill="hold"/>
                                        <p:tgtEl>
                                          <p:spTgt spid="747614"/>
                                        </p:tgtEl>
                                        <p:attrNameLst>
                                          <p:attrName>fillcolor</p:attrName>
                                        </p:attrNameLst>
                                      </p:cBhvr>
                                      <p:to>
                                        <a:srgbClr val="969696"/>
                                      </p:to>
                                    </p:animClr>
                                    <p:set>
                                      <p:cBhvr>
                                        <p:cTn id="21" dur="1000" fill="hold"/>
                                        <p:tgtEl>
                                          <p:spTgt spid="747614"/>
                                        </p:tgtEl>
                                        <p:attrNameLst>
                                          <p:attrName>fill.type</p:attrName>
                                        </p:attrNameLst>
                                      </p:cBhvr>
                                      <p:to>
                                        <p:strVal val="solid"/>
                                      </p:to>
                                    </p:set>
                                    <p:set>
                                      <p:cBhvr>
                                        <p:cTn id="22" dur="1000" fill="hold"/>
                                        <p:tgtEl>
                                          <p:spTgt spid="74761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747615"/>
                                        </p:tgtEl>
                                        <p:attrNameLst>
                                          <p:attrName>fillcolor</p:attrName>
                                        </p:attrNameLst>
                                      </p:cBhvr>
                                      <p:to>
                                        <a:srgbClr val="969696"/>
                                      </p:to>
                                    </p:animClr>
                                    <p:set>
                                      <p:cBhvr>
                                        <p:cTn id="25" dur="1000" fill="hold"/>
                                        <p:tgtEl>
                                          <p:spTgt spid="747615"/>
                                        </p:tgtEl>
                                        <p:attrNameLst>
                                          <p:attrName>fill.type</p:attrName>
                                        </p:attrNameLst>
                                      </p:cBhvr>
                                      <p:to>
                                        <p:strVal val="solid"/>
                                      </p:to>
                                    </p:set>
                                    <p:set>
                                      <p:cBhvr>
                                        <p:cTn id="26" dur="1000" fill="hold"/>
                                        <p:tgtEl>
                                          <p:spTgt spid="74761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1000" fill="hold"/>
                                        <p:tgtEl>
                                          <p:spTgt spid="747616"/>
                                        </p:tgtEl>
                                        <p:attrNameLst>
                                          <p:attrName>fillcolor</p:attrName>
                                        </p:attrNameLst>
                                      </p:cBhvr>
                                      <p:to>
                                        <a:srgbClr val="969696"/>
                                      </p:to>
                                    </p:animClr>
                                    <p:set>
                                      <p:cBhvr>
                                        <p:cTn id="29" dur="1000" fill="hold"/>
                                        <p:tgtEl>
                                          <p:spTgt spid="747616"/>
                                        </p:tgtEl>
                                        <p:attrNameLst>
                                          <p:attrName>fill.type</p:attrName>
                                        </p:attrNameLst>
                                      </p:cBhvr>
                                      <p:to>
                                        <p:strVal val="solid"/>
                                      </p:to>
                                    </p:set>
                                    <p:set>
                                      <p:cBhvr>
                                        <p:cTn id="30" dur="1000" fill="hold"/>
                                        <p:tgtEl>
                                          <p:spTgt spid="747616"/>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747617"/>
                                        </p:tgtEl>
                                        <p:attrNameLst>
                                          <p:attrName>fillcolor</p:attrName>
                                        </p:attrNameLst>
                                      </p:cBhvr>
                                      <p:to>
                                        <a:srgbClr val="969696"/>
                                      </p:to>
                                    </p:animClr>
                                    <p:set>
                                      <p:cBhvr>
                                        <p:cTn id="33" dur="1000" fill="hold"/>
                                        <p:tgtEl>
                                          <p:spTgt spid="747617"/>
                                        </p:tgtEl>
                                        <p:attrNameLst>
                                          <p:attrName>fill.type</p:attrName>
                                        </p:attrNameLst>
                                      </p:cBhvr>
                                      <p:to>
                                        <p:strVal val="solid"/>
                                      </p:to>
                                    </p:set>
                                    <p:set>
                                      <p:cBhvr>
                                        <p:cTn id="34" dur="1000" fill="hold"/>
                                        <p:tgtEl>
                                          <p:spTgt spid="747617"/>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747618"/>
                                        </p:tgtEl>
                                        <p:attrNameLst>
                                          <p:attrName>fillcolor</p:attrName>
                                        </p:attrNameLst>
                                      </p:cBhvr>
                                      <p:to>
                                        <a:srgbClr val="969696"/>
                                      </p:to>
                                    </p:animClr>
                                    <p:set>
                                      <p:cBhvr>
                                        <p:cTn id="37" dur="1000" fill="hold"/>
                                        <p:tgtEl>
                                          <p:spTgt spid="747618"/>
                                        </p:tgtEl>
                                        <p:attrNameLst>
                                          <p:attrName>fill.type</p:attrName>
                                        </p:attrNameLst>
                                      </p:cBhvr>
                                      <p:to>
                                        <p:strVal val="solid"/>
                                      </p:to>
                                    </p:set>
                                    <p:set>
                                      <p:cBhvr>
                                        <p:cTn id="38" dur="1000" fill="hold"/>
                                        <p:tgtEl>
                                          <p:spTgt spid="747618"/>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0" fill="hold"/>
                                        <p:tgtEl>
                                          <p:spTgt spid="747619"/>
                                        </p:tgtEl>
                                        <p:attrNameLst>
                                          <p:attrName>fillcolor</p:attrName>
                                        </p:attrNameLst>
                                      </p:cBhvr>
                                      <p:to>
                                        <a:srgbClr val="969696"/>
                                      </p:to>
                                    </p:animClr>
                                    <p:set>
                                      <p:cBhvr>
                                        <p:cTn id="41" dur="1000" fill="hold"/>
                                        <p:tgtEl>
                                          <p:spTgt spid="747619"/>
                                        </p:tgtEl>
                                        <p:attrNameLst>
                                          <p:attrName>fill.type</p:attrName>
                                        </p:attrNameLst>
                                      </p:cBhvr>
                                      <p:to>
                                        <p:strVal val="solid"/>
                                      </p:to>
                                    </p:set>
                                    <p:set>
                                      <p:cBhvr>
                                        <p:cTn id="42" dur="1000" fill="hold"/>
                                        <p:tgtEl>
                                          <p:spTgt spid="7476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autoUpdateAnimBg="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Callback Functions</a:t>
            </a:r>
            <a:endParaRPr lang="en-US" dirty="0">
              <a:solidFill>
                <a:srgbClr val="FF0000"/>
              </a:solidFill>
            </a:endParaRPr>
          </a:p>
        </p:txBody>
      </p:sp>
      <p:sp>
        <p:nvSpPr>
          <p:cNvPr id="747523" name="Rectangle 3"/>
          <p:cNvSpPr>
            <a:spLocks noChangeArrowheads="1"/>
          </p:cNvSpPr>
          <p:nvPr/>
        </p:nvSpPr>
        <p:spPr bwMode="auto">
          <a:xfrm>
            <a:off x="482600" y="1155700"/>
            <a:ext cx="4470400"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ability to determine the address of a function makes it possible to pass functions as parameters to other functions.</a:t>
            </a:r>
          </a:p>
          <a:p>
            <a:pPr marL="342900" indent="-342900" algn="just">
              <a:lnSpc>
                <a:spcPct val="85000"/>
              </a:lnSpc>
              <a:spcAft>
                <a:spcPct val="50000"/>
              </a:spcAft>
              <a:buFontTx/>
              <a:buChar char="•"/>
            </a:pPr>
            <a:r>
              <a:rPr lang="en-US" sz="2400" b="0" dirty="0" smtClean="0">
                <a:solidFill>
                  <a:srgbClr val="000000"/>
                </a:solidFill>
              </a:rPr>
              <a:t>In this example, the function </a:t>
            </a:r>
            <a:r>
              <a:rPr lang="en-US" sz="2000" dirty="0" smtClean="0">
                <a:solidFill>
                  <a:srgbClr val="000000"/>
                </a:solidFill>
                <a:latin typeface="Courier New"/>
                <a:cs typeface="Courier New"/>
              </a:rPr>
              <a:t>main</a:t>
            </a:r>
            <a:r>
              <a:rPr lang="en-US" sz="2400" b="0" dirty="0" smtClean="0">
                <a:solidFill>
                  <a:srgbClr val="000000"/>
                </a:solidFill>
              </a:rPr>
              <a:t> makes two calls to </a:t>
            </a:r>
            <a:r>
              <a:rPr lang="en-US" sz="2000" dirty="0" smtClean="0">
                <a:solidFill>
                  <a:srgbClr val="000000"/>
                </a:solidFill>
                <a:latin typeface="Courier New"/>
                <a:cs typeface="Courier New"/>
              </a:rPr>
              <a:t>plot</a:t>
            </a:r>
            <a:r>
              <a:rPr lang="en-US" sz="2400" b="0" dirty="0" smtClean="0">
                <a:solidFill>
                  <a:srgbClr val="000000"/>
                </a:solidFill>
              </a:rPr>
              <a:t>.</a:t>
            </a:r>
          </a:p>
          <a:p>
            <a:pPr marL="342900" indent="-342900" algn="just">
              <a:lnSpc>
                <a:spcPct val="85000"/>
              </a:lnSpc>
              <a:spcAft>
                <a:spcPct val="50000"/>
              </a:spcAft>
              <a:buFontTx/>
              <a:buChar char="•"/>
            </a:pPr>
            <a:r>
              <a:rPr lang="en-US" sz="2400" b="0" dirty="0" smtClean="0">
                <a:solidFill>
                  <a:srgbClr val="000000"/>
                </a:solidFill>
              </a:rPr>
              <a:t>The first call passes the address of </a:t>
            </a:r>
            <a:r>
              <a:rPr lang="en-US" sz="2000" dirty="0" smtClean="0">
                <a:solidFill>
                  <a:srgbClr val="000000"/>
                </a:solidFill>
                <a:latin typeface="Courier New"/>
                <a:cs typeface="Courier New"/>
              </a:rPr>
              <a:t>sin</a:t>
            </a:r>
            <a:r>
              <a:rPr lang="en-US" sz="2400" b="0" dirty="0" smtClean="0">
                <a:solidFill>
                  <a:srgbClr val="000000"/>
                </a:solidFill>
              </a:rPr>
              <a:t>, which is </a:t>
            </a:r>
            <a:r>
              <a:rPr lang="en-US" sz="1800" dirty="0" smtClean="0">
                <a:solidFill>
                  <a:srgbClr val="000000"/>
                </a:solidFill>
                <a:latin typeface="Helvetica Neue"/>
                <a:cs typeface="Helvetica Neue"/>
              </a:rPr>
              <a:t>0028</a:t>
            </a:r>
            <a:r>
              <a:rPr lang="en-US" sz="2400" b="0" dirty="0" smtClean="0">
                <a:solidFill>
                  <a:srgbClr val="000000"/>
                </a:solidFill>
              </a:rPr>
              <a:t>.</a:t>
            </a:r>
          </a:p>
          <a:p>
            <a:pPr marL="342900" indent="-342900" algn="just">
              <a:lnSpc>
                <a:spcPct val="85000"/>
              </a:lnSpc>
              <a:spcAft>
                <a:spcPct val="50000"/>
              </a:spcAft>
              <a:buFontTx/>
              <a:buChar char="•"/>
            </a:pPr>
            <a:r>
              <a:rPr lang="en-US" sz="2400" b="0" dirty="0" smtClean="0">
                <a:solidFill>
                  <a:srgbClr val="000000"/>
                </a:solidFill>
              </a:rPr>
              <a:t>The second passes the address of </a:t>
            </a:r>
            <a:r>
              <a:rPr lang="en-US" sz="2000" dirty="0" err="1" smtClean="0">
                <a:solidFill>
                  <a:srgbClr val="000000"/>
                </a:solidFill>
                <a:latin typeface="Courier New"/>
                <a:cs typeface="Courier New"/>
              </a:rPr>
              <a:t>cos</a:t>
            </a:r>
            <a:r>
              <a:rPr lang="en-US" sz="2400" b="0" dirty="0" smtClean="0">
                <a:solidFill>
                  <a:srgbClr val="000000"/>
                </a:solidFill>
              </a:rPr>
              <a:t>, which is </a:t>
            </a:r>
            <a:r>
              <a:rPr lang="en-US" sz="1800" dirty="0" smtClean="0">
                <a:solidFill>
                  <a:srgbClr val="000000"/>
                </a:solidFill>
                <a:latin typeface="Helvetica Neue"/>
                <a:cs typeface="Helvetica Neue"/>
              </a:rPr>
              <a:t>0044</a:t>
            </a:r>
            <a:r>
              <a:rPr lang="en-US" sz="2400" b="0" dirty="0" smtClean="0">
                <a:solidFill>
                  <a:srgbClr val="000000"/>
                </a:solidFill>
              </a:rPr>
              <a:t>.</a:t>
            </a:r>
          </a:p>
          <a:p>
            <a:pPr marL="342900" indent="-342900" algn="just">
              <a:lnSpc>
                <a:spcPct val="85000"/>
              </a:lnSpc>
              <a:spcAft>
                <a:spcPct val="50000"/>
              </a:spcAft>
              <a:buFontTx/>
              <a:buChar char="•"/>
            </a:pPr>
            <a:r>
              <a:rPr lang="en-US" sz="2400" b="0" dirty="0" smtClean="0">
                <a:solidFill>
                  <a:srgbClr val="000000"/>
                </a:solidFill>
              </a:rPr>
              <a:t>The </a:t>
            </a:r>
            <a:r>
              <a:rPr lang="en-US" sz="2000" dirty="0" smtClean="0">
                <a:solidFill>
                  <a:srgbClr val="000000"/>
                </a:solidFill>
                <a:latin typeface="Courier New"/>
                <a:cs typeface="Courier New"/>
              </a:rPr>
              <a:t>plot</a:t>
            </a:r>
            <a:r>
              <a:rPr lang="en-US" sz="2400" b="0" dirty="0" smtClean="0">
                <a:solidFill>
                  <a:srgbClr val="000000"/>
                </a:solidFill>
              </a:rPr>
              <a:t> function can call this function supplied by the caller. Such functions are known as </a:t>
            </a:r>
            <a:r>
              <a:rPr lang="en-US" sz="2400" i="1" dirty="0" smtClean="0">
                <a:solidFill>
                  <a:srgbClr val="000000"/>
                </a:solidFill>
              </a:rPr>
              <a:t>callback function</a:t>
            </a:r>
            <a:r>
              <a:rPr lang="en-US" sz="2400" b="0" i="1" dirty="0" smtClean="0">
                <a:solidFill>
                  <a:srgbClr val="000000"/>
                </a:solidFill>
              </a:rPr>
              <a:t>s.</a:t>
            </a:r>
            <a:endParaRPr lang="en-US" sz="2400" b="0" dirty="0">
              <a:solidFill>
                <a:srgbClr val="000000"/>
              </a:solidFill>
            </a:endParaRPr>
          </a:p>
        </p:txBody>
      </p:sp>
      <p:sp>
        <p:nvSpPr>
          <p:cNvPr id="747613" name="Rectangle 93"/>
          <p:cNvSpPr>
            <a:spLocks noChangeArrowheads="1"/>
          </p:cNvSpPr>
          <p:nvPr/>
        </p:nvSpPr>
        <p:spPr bwMode="auto">
          <a:xfrm>
            <a:off x="7543800" y="1914445"/>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4" name="Rectangle 94"/>
          <p:cNvSpPr>
            <a:spLocks noChangeArrowheads="1"/>
          </p:cNvSpPr>
          <p:nvPr/>
        </p:nvSpPr>
        <p:spPr bwMode="auto">
          <a:xfrm>
            <a:off x="7543800" y="2104528"/>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5" name="Rectangle 95"/>
          <p:cNvSpPr>
            <a:spLocks noChangeArrowheads="1"/>
          </p:cNvSpPr>
          <p:nvPr/>
        </p:nvSpPr>
        <p:spPr bwMode="auto">
          <a:xfrm>
            <a:off x="7543800" y="2294611"/>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6" name="Rectangle 96"/>
          <p:cNvSpPr>
            <a:spLocks noChangeArrowheads="1"/>
          </p:cNvSpPr>
          <p:nvPr/>
        </p:nvSpPr>
        <p:spPr bwMode="auto">
          <a:xfrm>
            <a:off x="7543800" y="2484694"/>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7" name="Rectangle 97"/>
          <p:cNvSpPr>
            <a:spLocks noChangeArrowheads="1"/>
          </p:cNvSpPr>
          <p:nvPr/>
        </p:nvSpPr>
        <p:spPr bwMode="auto">
          <a:xfrm>
            <a:off x="7543800" y="2674777"/>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8" name="Rectangle 98"/>
          <p:cNvSpPr>
            <a:spLocks noChangeArrowheads="1"/>
          </p:cNvSpPr>
          <p:nvPr/>
        </p:nvSpPr>
        <p:spPr bwMode="auto">
          <a:xfrm>
            <a:off x="7543800" y="2864860"/>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09" name="Rectangle 89"/>
          <p:cNvSpPr>
            <a:spLocks noChangeArrowheads="1"/>
          </p:cNvSpPr>
          <p:nvPr/>
        </p:nvSpPr>
        <p:spPr bwMode="auto">
          <a:xfrm>
            <a:off x="7543800" y="1154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0" name="Rectangle 90"/>
          <p:cNvSpPr>
            <a:spLocks noChangeArrowheads="1"/>
          </p:cNvSpPr>
          <p:nvPr/>
        </p:nvSpPr>
        <p:spPr bwMode="auto">
          <a:xfrm>
            <a:off x="7543800" y="1344196"/>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1" name="Rectangle 91"/>
          <p:cNvSpPr>
            <a:spLocks noChangeArrowheads="1"/>
          </p:cNvSpPr>
          <p:nvPr/>
        </p:nvSpPr>
        <p:spPr bwMode="auto">
          <a:xfrm>
            <a:off x="7543800" y="1534279"/>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2" name="Rectangle 92"/>
          <p:cNvSpPr>
            <a:spLocks noChangeArrowheads="1"/>
          </p:cNvSpPr>
          <p:nvPr/>
        </p:nvSpPr>
        <p:spPr bwMode="auto">
          <a:xfrm>
            <a:off x="7543800" y="1724362"/>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3" name="Rectangle 103"/>
          <p:cNvSpPr>
            <a:spLocks noChangeArrowheads="1"/>
          </p:cNvSpPr>
          <p:nvPr/>
        </p:nvSpPr>
        <p:spPr bwMode="auto">
          <a:xfrm>
            <a:off x="7543800" y="4195441"/>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4" name="Rectangle 104"/>
          <p:cNvSpPr>
            <a:spLocks noChangeArrowheads="1"/>
          </p:cNvSpPr>
          <p:nvPr/>
        </p:nvSpPr>
        <p:spPr bwMode="auto">
          <a:xfrm>
            <a:off x="7543800" y="4385524"/>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5" name="Rectangle 105"/>
          <p:cNvSpPr>
            <a:spLocks noChangeArrowheads="1"/>
          </p:cNvSpPr>
          <p:nvPr/>
        </p:nvSpPr>
        <p:spPr bwMode="auto">
          <a:xfrm>
            <a:off x="7543800" y="4575607"/>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6" name="Rectangle 106"/>
          <p:cNvSpPr>
            <a:spLocks noChangeArrowheads="1"/>
          </p:cNvSpPr>
          <p:nvPr/>
        </p:nvSpPr>
        <p:spPr bwMode="auto">
          <a:xfrm>
            <a:off x="7543800" y="4765690"/>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7" name="Rectangle 107"/>
          <p:cNvSpPr>
            <a:spLocks noChangeArrowheads="1"/>
          </p:cNvSpPr>
          <p:nvPr/>
        </p:nvSpPr>
        <p:spPr bwMode="auto">
          <a:xfrm>
            <a:off x="7543800" y="4955773"/>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8" name="Rectangle 108"/>
          <p:cNvSpPr>
            <a:spLocks noChangeArrowheads="1"/>
          </p:cNvSpPr>
          <p:nvPr/>
        </p:nvSpPr>
        <p:spPr bwMode="auto">
          <a:xfrm>
            <a:off x="7543800" y="5145856"/>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9" name="Rectangle 109"/>
          <p:cNvSpPr>
            <a:spLocks noChangeArrowheads="1"/>
          </p:cNvSpPr>
          <p:nvPr/>
        </p:nvSpPr>
        <p:spPr bwMode="auto">
          <a:xfrm>
            <a:off x="7543800" y="5335939"/>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0" name="Rectangle 110"/>
          <p:cNvSpPr>
            <a:spLocks noChangeArrowheads="1"/>
          </p:cNvSpPr>
          <p:nvPr/>
        </p:nvSpPr>
        <p:spPr bwMode="auto">
          <a:xfrm>
            <a:off x="7543800" y="5526022"/>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1" name="Rectangle 111"/>
          <p:cNvSpPr>
            <a:spLocks noChangeArrowheads="1"/>
          </p:cNvSpPr>
          <p:nvPr/>
        </p:nvSpPr>
        <p:spPr bwMode="auto">
          <a:xfrm>
            <a:off x="7543800" y="5716105"/>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2" name="Rectangle 112"/>
          <p:cNvSpPr>
            <a:spLocks noChangeArrowheads="1"/>
          </p:cNvSpPr>
          <p:nvPr/>
        </p:nvSpPr>
        <p:spPr bwMode="auto">
          <a:xfrm>
            <a:off x="7543800" y="590618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61" name="Rectangle 141"/>
          <p:cNvSpPr>
            <a:spLocks noChangeArrowheads="1"/>
          </p:cNvSpPr>
          <p:nvPr/>
        </p:nvSpPr>
        <p:spPr bwMode="auto">
          <a:xfrm>
            <a:off x="8483600" y="1143000"/>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0000</a:t>
            </a:r>
          </a:p>
        </p:txBody>
      </p:sp>
      <p:sp>
        <p:nvSpPr>
          <p:cNvPr id="747662" name="Rectangle 142"/>
          <p:cNvSpPr>
            <a:spLocks noChangeArrowheads="1"/>
          </p:cNvSpPr>
          <p:nvPr/>
        </p:nvSpPr>
        <p:spPr bwMode="auto">
          <a:xfrm>
            <a:off x="8483600" y="1333083"/>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0004</a:t>
            </a:r>
          </a:p>
        </p:txBody>
      </p:sp>
      <p:sp>
        <p:nvSpPr>
          <p:cNvPr id="747663" name="Rectangle 143"/>
          <p:cNvSpPr>
            <a:spLocks noChangeArrowheads="1"/>
          </p:cNvSpPr>
          <p:nvPr/>
        </p:nvSpPr>
        <p:spPr bwMode="auto">
          <a:xfrm>
            <a:off x="8483600" y="1523166"/>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0008</a:t>
            </a:r>
          </a:p>
        </p:txBody>
      </p:sp>
      <p:sp>
        <p:nvSpPr>
          <p:cNvPr id="747664" name="Rectangle 144"/>
          <p:cNvSpPr>
            <a:spLocks noChangeArrowheads="1"/>
          </p:cNvSpPr>
          <p:nvPr/>
        </p:nvSpPr>
        <p:spPr bwMode="auto">
          <a:xfrm>
            <a:off x="8483600" y="1713249"/>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000C</a:t>
            </a:r>
          </a:p>
        </p:txBody>
      </p:sp>
      <p:sp>
        <p:nvSpPr>
          <p:cNvPr id="747665" name="Rectangle 145"/>
          <p:cNvSpPr>
            <a:spLocks noChangeArrowheads="1"/>
          </p:cNvSpPr>
          <p:nvPr/>
        </p:nvSpPr>
        <p:spPr bwMode="auto">
          <a:xfrm>
            <a:off x="8483600" y="1903332"/>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0010</a:t>
            </a:r>
          </a:p>
        </p:txBody>
      </p:sp>
      <p:sp>
        <p:nvSpPr>
          <p:cNvPr id="747666" name="Rectangle 146"/>
          <p:cNvSpPr>
            <a:spLocks noChangeArrowheads="1"/>
          </p:cNvSpPr>
          <p:nvPr/>
        </p:nvSpPr>
        <p:spPr bwMode="auto">
          <a:xfrm>
            <a:off x="8483600" y="2093415"/>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0014</a:t>
            </a:r>
          </a:p>
        </p:txBody>
      </p:sp>
      <p:sp>
        <p:nvSpPr>
          <p:cNvPr id="747667" name="Rectangle 147"/>
          <p:cNvSpPr>
            <a:spLocks noChangeArrowheads="1"/>
          </p:cNvSpPr>
          <p:nvPr/>
        </p:nvSpPr>
        <p:spPr bwMode="auto">
          <a:xfrm>
            <a:off x="8483600" y="2283498"/>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0018</a:t>
            </a:r>
          </a:p>
        </p:txBody>
      </p:sp>
      <p:sp>
        <p:nvSpPr>
          <p:cNvPr id="747668" name="Rectangle 148"/>
          <p:cNvSpPr>
            <a:spLocks noChangeArrowheads="1"/>
          </p:cNvSpPr>
          <p:nvPr/>
        </p:nvSpPr>
        <p:spPr bwMode="auto">
          <a:xfrm>
            <a:off x="8483600" y="2473581"/>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001C</a:t>
            </a:r>
          </a:p>
        </p:txBody>
      </p:sp>
      <p:sp>
        <p:nvSpPr>
          <p:cNvPr id="747669" name="Rectangle 149"/>
          <p:cNvSpPr>
            <a:spLocks noChangeArrowheads="1"/>
          </p:cNvSpPr>
          <p:nvPr/>
        </p:nvSpPr>
        <p:spPr bwMode="auto">
          <a:xfrm>
            <a:off x="8483600" y="2663664"/>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0020</a:t>
            </a:r>
          </a:p>
        </p:txBody>
      </p:sp>
      <p:sp>
        <p:nvSpPr>
          <p:cNvPr id="747670" name="Rectangle 150"/>
          <p:cNvSpPr>
            <a:spLocks noChangeArrowheads="1"/>
          </p:cNvSpPr>
          <p:nvPr/>
        </p:nvSpPr>
        <p:spPr bwMode="auto">
          <a:xfrm>
            <a:off x="8483600" y="2853747"/>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0024</a:t>
            </a:r>
          </a:p>
        </p:txBody>
      </p:sp>
      <p:sp>
        <p:nvSpPr>
          <p:cNvPr id="747671" name="Rectangle 151"/>
          <p:cNvSpPr>
            <a:spLocks noChangeArrowheads="1"/>
          </p:cNvSpPr>
          <p:nvPr/>
        </p:nvSpPr>
        <p:spPr bwMode="auto">
          <a:xfrm>
            <a:off x="8483600" y="3043830"/>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0028</a:t>
            </a:r>
          </a:p>
        </p:txBody>
      </p:sp>
      <p:sp>
        <p:nvSpPr>
          <p:cNvPr id="747672" name="Rectangle 152"/>
          <p:cNvSpPr>
            <a:spLocks noChangeArrowheads="1"/>
          </p:cNvSpPr>
          <p:nvPr/>
        </p:nvSpPr>
        <p:spPr bwMode="auto">
          <a:xfrm>
            <a:off x="8483600" y="3233913"/>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002C</a:t>
            </a:r>
          </a:p>
        </p:txBody>
      </p:sp>
      <p:sp>
        <p:nvSpPr>
          <p:cNvPr id="747673" name="Rectangle 153"/>
          <p:cNvSpPr>
            <a:spLocks noChangeArrowheads="1"/>
          </p:cNvSpPr>
          <p:nvPr/>
        </p:nvSpPr>
        <p:spPr bwMode="auto">
          <a:xfrm>
            <a:off x="8483600" y="3804162"/>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0038</a:t>
            </a:r>
            <a:endParaRPr lang="en-US" sz="1000" dirty="0">
              <a:solidFill>
                <a:srgbClr val="000000"/>
              </a:solidFill>
              <a:latin typeface="Helvetica" charset="0"/>
            </a:endParaRPr>
          </a:p>
        </p:txBody>
      </p:sp>
      <p:sp>
        <p:nvSpPr>
          <p:cNvPr id="747674" name="Rectangle 154"/>
          <p:cNvSpPr>
            <a:spLocks noChangeArrowheads="1"/>
          </p:cNvSpPr>
          <p:nvPr/>
        </p:nvSpPr>
        <p:spPr bwMode="auto">
          <a:xfrm>
            <a:off x="8483600" y="399424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003C</a:t>
            </a:r>
            <a:endParaRPr lang="en-US" sz="1000" dirty="0">
              <a:solidFill>
                <a:srgbClr val="000000"/>
              </a:solidFill>
              <a:latin typeface="Helvetica" charset="0"/>
            </a:endParaRPr>
          </a:p>
        </p:txBody>
      </p:sp>
      <p:sp>
        <p:nvSpPr>
          <p:cNvPr id="747675" name="Rectangle 155"/>
          <p:cNvSpPr>
            <a:spLocks noChangeArrowheads="1"/>
          </p:cNvSpPr>
          <p:nvPr/>
        </p:nvSpPr>
        <p:spPr bwMode="auto">
          <a:xfrm>
            <a:off x="8483600" y="4184328"/>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0040</a:t>
            </a:r>
            <a:endParaRPr lang="en-US" sz="1000" dirty="0">
              <a:solidFill>
                <a:srgbClr val="000000"/>
              </a:solidFill>
              <a:latin typeface="Helvetica" charset="0"/>
            </a:endParaRPr>
          </a:p>
        </p:txBody>
      </p:sp>
      <p:sp>
        <p:nvSpPr>
          <p:cNvPr id="747676" name="Rectangle 156"/>
          <p:cNvSpPr>
            <a:spLocks noChangeArrowheads="1"/>
          </p:cNvSpPr>
          <p:nvPr/>
        </p:nvSpPr>
        <p:spPr bwMode="auto">
          <a:xfrm>
            <a:off x="8483600" y="4374411"/>
            <a:ext cx="588963"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0044</a:t>
            </a:r>
            <a:endParaRPr lang="en-US" sz="1000" dirty="0">
              <a:solidFill>
                <a:srgbClr val="000000"/>
              </a:solidFill>
              <a:latin typeface="Helvetica" charset="0"/>
            </a:endParaRPr>
          </a:p>
        </p:txBody>
      </p:sp>
      <p:sp>
        <p:nvSpPr>
          <p:cNvPr id="747677" name="Rectangle 157"/>
          <p:cNvSpPr>
            <a:spLocks noChangeArrowheads="1"/>
          </p:cNvSpPr>
          <p:nvPr/>
        </p:nvSpPr>
        <p:spPr bwMode="auto">
          <a:xfrm>
            <a:off x="8483600" y="4564494"/>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0048</a:t>
            </a:r>
            <a:endParaRPr lang="en-US" sz="1000" dirty="0">
              <a:solidFill>
                <a:srgbClr val="000000"/>
              </a:solidFill>
              <a:latin typeface="Helvetica" charset="0"/>
            </a:endParaRPr>
          </a:p>
        </p:txBody>
      </p:sp>
      <p:sp>
        <p:nvSpPr>
          <p:cNvPr id="747678" name="Rectangle 158"/>
          <p:cNvSpPr>
            <a:spLocks noChangeArrowheads="1"/>
          </p:cNvSpPr>
          <p:nvPr/>
        </p:nvSpPr>
        <p:spPr bwMode="auto">
          <a:xfrm>
            <a:off x="8483600" y="4754577"/>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004C</a:t>
            </a:r>
            <a:endParaRPr lang="en-US" sz="1000" dirty="0">
              <a:solidFill>
                <a:srgbClr val="000000"/>
              </a:solidFill>
              <a:latin typeface="Helvetica" charset="0"/>
            </a:endParaRPr>
          </a:p>
        </p:txBody>
      </p:sp>
      <p:sp>
        <p:nvSpPr>
          <p:cNvPr id="747679" name="Rectangle 159"/>
          <p:cNvSpPr>
            <a:spLocks noChangeArrowheads="1"/>
          </p:cNvSpPr>
          <p:nvPr/>
        </p:nvSpPr>
        <p:spPr bwMode="auto">
          <a:xfrm>
            <a:off x="8483600" y="4944660"/>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0050</a:t>
            </a:r>
            <a:endParaRPr lang="en-US" sz="1000" dirty="0">
              <a:solidFill>
                <a:srgbClr val="000000"/>
              </a:solidFill>
              <a:latin typeface="Helvetica" charset="0"/>
            </a:endParaRPr>
          </a:p>
        </p:txBody>
      </p:sp>
      <p:sp>
        <p:nvSpPr>
          <p:cNvPr id="747680" name="Rectangle 160"/>
          <p:cNvSpPr>
            <a:spLocks noChangeArrowheads="1"/>
          </p:cNvSpPr>
          <p:nvPr/>
        </p:nvSpPr>
        <p:spPr bwMode="auto">
          <a:xfrm>
            <a:off x="8483600" y="5134743"/>
            <a:ext cx="593725"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0054</a:t>
            </a:r>
            <a:endParaRPr lang="en-US" sz="1000" dirty="0">
              <a:solidFill>
                <a:srgbClr val="000000"/>
              </a:solidFill>
              <a:latin typeface="Helvetica" charset="0"/>
            </a:endParaRPr>
          </a:p>
        </p:txBody>
      </p:sp>
      <p:sp>
        <p:nvSpPr>
          <p:cNvPr id="747681" name="Rectangle 161"/>
          <p:cNvSpPr>
            <a:spLocks noChangeArrowheads="1"/>
          </p:cNvSpPr>
          <p:nvPr/>
        </p:nvSpPr>
        <p:spPr bwMode="auto">
          <a:xfrm>
            <a:off x="8483600" y="532482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0058</a:t>
            </a:r>
            <a:endParaRPr lang="en-US" sz="1000" dirty="0">
              <a:solidFill>
                <a:srgbClr val="000000"/>
              </a:solidFill>
              <a:latin typeface="Helvetica" charset="0"/>
            </a:endParaRPr>
          </a:p>
        </p:txBody>
      </p:sp>
      <p:sp>
        <p:nvSpPr>
          <p:cNvPr id="747682" name="Rectangle 162"/>
          <p:cNvSpPr>
            <a:spLocks noChangeArrowheads="1"/>
          </p:cNvSpPr>
          <p:nvPr/>
        </p:nvSpPr>
        <p:spPr bwMode="auto">
          <a:xfrm>
            <a:off x="8483600" y="5514909"/>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005C</a:t>
            </a:r>
            <a:endParaRPr lang="en-US" sz="1000" dirty="0">
              <a:solidFill>
                <a:srgbClr val="000000"/>
              </a:solidFill>
              <a:latin typeface="Helvetica" charset="0"/>
            </a:endParaRPr>
          </a:p>
        </p:txBody>
      </p:sp>
      <p:sp>
        <p:nvSpPr>
          <p:cNvPr id="747683" name="Rectangle 163"/>
          <p:cNvSpPr>
            <a:spLocks noChangeArrowheads="1"/>
          </p:cNvSpPr>
          <p:nvPr/>
        </p:nvSpPr>
        <p:spPr bwMode="auto">
          <a:xfrm>
            <a:off x="8483600" y="5704992"/>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0060</a:t>
            </a:r>
            <a:endParaRPr lang="en-US" sz="1000" dirty="0">
              <a:solidFill>
                <a:srgbClr val="000000"/>
              </a:solidFill>
              <a:latin typeface="Helvetica" charset="0"/>
            </a:endParaRPr>
          </a:p>
        </p:txBody>
      </p:sp>
      <p:sp>
        <p:nvSpPr>
          <p:cNvPr id="747684" name="Rectangle 164"/>
          <p:cNvSpPr>
            <a:spLocks noChangeArrowheads="1"/>
          </p:cNvSpPr>
          <p:nvPr/>
        </p:nvSpPr>
        <p:spPr bwMode="auto">
          <a:xfrm>
            <a:off x="8483600" y="5895070"/>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0064</a:t>
            </a:r>
            <a:endParaRPr lang="en-US" sz="1000" dirty="0">
              <a:solidFill>
                <a:srgbClr val="000000"/>
              </a:solidFill>
              <a:latin typeface="Helvetica" charset="0"/>
            </a:endParaRPr>
          </a:p>
        </p:txBody>
      </p:sp>
      <p:sp>
        <p:nvSpPr>
          <p:cNvPr id="63" name="Rectangle 152"/>
          <p:cNvSpPr>
            <a:spLocks noChangeArrowheads="1"/>
          </p:cNvSpPr>
          <p:nvPr/>
        </p:nvSpPr>
        <p:spPr bwMode="auto">
          <a:xfrm>
            <a:off x="8483600" y="342399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0030</a:t>
            </a:r>
            <a:endParaRPr lang="en-US" sz="1000" dirty="0">
              <a:solidFill>
                <a:srgbClr val="000000"/>
              </a:solidFill>
              <a:latin typeface="Helvetica" charset="0"/>
            </a:endParaRPr>
          </a:p>
        </p:txBody>
      </p:sp>
      <p:sp>
        <p:nvSpPr>
          <p:cNvPr id="64" name="Rectangle 152"/>
          <p:cNvSpPr>
            <a:spLocks noChangeArrowheads="1"/>
          </p:cNvSpPr>
          <p:nvPr/>
        </p:nvSpPr>
        <p:spPr bwMode="auto">
          <a:xfrm>
            <a:off x="8483600" y="3614079"/>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0034</a:t>
            </a:r>
            <a:endParaRPr lang="en-US" sz="1000" dirty="0">
              <a:solidFill>
                <a:srgbClr val="000000"/>
              </a:solidFill>
              <a:latin typeface="Helvetica" charset="0"/>
            </a:endParaRPr>
          </a:p>
        </p:txBody>
      </p:sp>
      <p:sp>
        <p:nvSpPr>
          <p:cNvPr id="747619" name="Rectangle 99"/>
          <p:cNvSpPr>
            <a:spLocks noChangeArrowheads="1"/>
          </p:cNvSpPr>
          <p:nvPr/>
        </p:nvSpPr>
        <p:spPr bwMode="auto">
          <a:xfrm>
            <a:off x="7543800" y="3054943"/>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0" name="Rectangle 100"/>
          <p:cNvSpPr>
            <a:spLocks noChangeArrowheads="1"/>
          </p:cNvSpPr>
          <p:nvPr/>
        </p:nvSpPr>
        <p:spPr bwMode="auto">
          <a:xfrm>
            <a:off x="7543800" y="3245026"/>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1" name="Rectangle 101"/>
          <p:cNvSpPr>
            <a:spLocks noChangeArrowheads="1"/>
          </p:cNvSpPr>
          <p:nvPr/>
        </p:nvSpPr>
        <p:spPr bwMode="auto">
          <a:xfrm>
            <a:off x="7543800" y="3815275"/>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2" name="Rectangle 102"/>
          <p:cNvSpPr>
            <a:spLocks noChangeArrowheads="1"/>
          </p:cNvSpPr>
          <p:nvPr/>
        </p:nvSpPr>
        <p:spPr bwMode="auto">
          <a:xfrm>
            <a:off x="7543800" y="4005358"/>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2" name="Rectangle 100"/>
          <p:cNvSpPr>
            <a:spLocks noChangeArrowheads="1"/>
          </p:cNvSpPr>
          <p:nvPr/>
        </p:nvSpPr>
        <p:spPr bwMode="auto">
          <a:xfrm>
            <a:off x="7543800" y="3435109"/>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5" name="Rectangle 100"/>
          <p:cNvSpPr>
            <a:spLocks noChangeArrowheads="1"/>
          </p:cNvSpPr>
          <p:nvPr/>
        </p:nvSpPr>
        <p:spPr bwMode="auto">
          <a:xfrm>
            <a:off x="7543800" y="3625192"/>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2" name="Group 174"/>
          <p:cNvGrpSpPr>
            <a:grpSpLocks/>
          </p:cNvGrpSpPr>
          <p:nvPr/>
        </p:nvGrpSpPr>
        <p:grpSpPr bwMode="auto">
          <a:xfrm>
            <a:off x="5105400" y="1185866"/>
            <a:ext cx="2362200" cy="1200150"/>
            <a:chOff x="3504" y="923"/>
            <a:chExt cx="1488" cy="756"/>
          </a:xfrm>
        </p:grpSpPr>
        <p:sp>
          <p:nvSpPr>
            <p:cNvPr id="747690" name="Text Box 170"/>
            <p:cNvSpPr txBox="1">
              <a:spLocks noChangeArrowheads="1"/>
            </p:cNvSpPr>
            <p:nvPr/>
          </p:nvSpPr>
          <p:spPr bwMode="auto">
            <a:xfrm>
              <a:off x="3504" y="923"/>
              <a:ext cx="1285" cy="756"/>
            </a:xfrm>
            <a:prstGeom prst="rect">
              <a:avLst/>
            </a:prstGeom>
            <a:noFill/>
            <a:ln w="9525">
              <a:noFill/>
              <a:miter lim="800000"/>
              <a:headEnd/>
              <a:tailEnd/>
            </a:ln>
            <a:effectLst/>
          </p:spPr>
          <p:txBody>
            <a:bodyPr wrap="none">
              <a:prstTxWarp prst="textNoShape">
                <a:avLst/>
              </a:prstTxWarp>
              <a:spAutoFit/>
            </a:bodyPr>
            <a:lstStyle/>
            <a:p>
              <a:r>
                <a:rPr lang="en-US" sz="1200" dirty="0" err="1">
                  <a:solidFill>
                    <a:srgbClr val="000000"/>
                  </a:solidFill>
                  <a:latin typeface="Courier New" charset="0"/>
                </a:rPr>
                <a:t>int</a:t>
              </a:r>
              <a:r>
                <a:rPr lang="en-US" sz="1200" dirty="0">
                  <a:solidFill>
                    <a:srgbClr val="000000"/>
                  </a:solidFill>
                  <a:latin typeface="Courier New" charset="0"/>
                </a:rPr>
                <a:t> main() {</a:t>
              </a:r>
            </a:p>
            <a:p>
              <a:r>
                <a:rPr lang="en-US" sz="1200" dirty="0">
                  <a:solidFill>
                    <a:srgbClr val="000000"/>
                  </a:solidFill>
                  <a:latin typeface="Courier New" charset="0"/>
                </a:rPr>
                <a:t> </a:t>
              </a:r>
              <a:r>
                <a:rPr lang="en-US" sz="1200" dirty="0" smtClean="0">
                  <a:solidFill>
                    <a:srgbClr val="000000"/>
                  </a:solidFill>
                  <a:latin typeface="Courier New" charset="0"/>
                </a:rPr>
                <a:t> </a:t>
              </a:r>
              <a:r>
                <a:rPr lang="en-US" sz="1200" dirty="0" err="1" smtClean="0">
                  <a:solidFill>
                    <a:srgbClr val="000000"/>
                  </a:solidFill>
                  <a:latin typeface="Courier New" charset="0"/>
                </a:rPr>
                <a:t>GWindow</a:t>
              </a:r>
              <a:r>
                <a:rPr lang="en-US" sz="1200" dirty="0" smtClean="0">
                  <a:solidFill>
                    <a:srgbClr val="000000"/>
                  </a:solidFill>
                  <a:latin typeface="Courier New" charset="0"/>
                </a:rPr>
                <a:t> </a:t>
              </a:r>
              <a:r>
                <a:rPr lang="en-US" sz="1200" dirty="0" err="1" smtClean="0">
                  <a:solidFill>
                    <a:srgbClr val="000000"/>
                  </a:solidFill>
                  <a:latin typeface="Courier New" charset="0"/>
                </a:rPr>
                <a:t>gw</a:t>
              </a:r>
              <a:r>
                <a:rPr lang="en-US" sz="1200" dirty="0" smtClean="0">
                  <a:solidFill>
                    <a:srgbClr val="000000"/>
                  </a:solidFill>
                  <a:latin typeface="Courier New" charset="0"/>
                </a:rPr>
                <a:t>;</a:t>
              </a:r>
            </a:p>
            <a:p>
              <a:r>
                <a:rPr lang="en-US" sz="1200" dirty="0" smtClean="0">
                  <a:solidFill>
                    <a:srgbClr val="000000"/>
                  </a:solidFill>
                  <a:latin typeface="Courier New" charset="0"/>
                </a:rPr>
                <a:t>  </a:t>
              </a:r>
              <a:r>
                <a:rPr lang="en-US" sz="1200" dirty="0" err="1" smtClean="0">
                  <a:solidFill>
                    <a:srgbClr val="000000"/>
                  </a:solidFill>
                  <a:latin typeface="Courier New" charset="0"/>
                </a:rPr>
                <a:t>plot(gw</a:t>
              </a:r>
              <a:r>
                <a:rPr lang="en-US" sz="1200" dirty="0" smtClean="0">
                  <a:solidFill>
                    <a:srgbClr val="000000"/>
                  </a:solidFill>
                  <a:latin typeface="Courier New" charset="0"/>
                </a:rPr>
                <a:t>, sin, </a:t>
              </a:r>
              <a:r>
                <a:rPr lang="en-US" sz="1200" b="0" i="1" dirty="0" smtClean="0">
                  <a:solidFill>
                    <a:srgbClr val="000000"/>
                  </a:solidFill>
                  <a:latin typeface="Times New Roman"/>
                  <a:cs typeface="Times New Roman"/>
                </a:rPr>
                <a:t>. . .</a:t>
              </a:r>
              <a:r>
                <a:rPr lang="en-US" sz="1200" dirty="0" smtClean="0">
                  <a:solidFill>
                    <a:srgbClr val="000000"/>
                  </a:solidFill>
                  <a:latin typeface="Courier New" charset="0"/>
                </a:rPr>
                <a:t>);</a:t>
              </a:r>
            </a:p>
            <a:p>
              <a:r>
                <a:rPr lang="en-US" sz="1200" dirty="0" smtClean="0">
                  <a:solidFill>
                    <a:srgbClr val="000000"/>
                  </a:solidFill>
                  <a:latin typeface="Courier New" charset="0"/>
                </a:rPr>
                <a:t>  </a:t>
              </a:r>
              <a:r>
                <a:rPr lang="en-US" sz="1200" dirty="0" err="1" smtClean="0">
                  <a:solidFill>
                    <a:srgbClr val="000000"/>
                  </a:solidFill>
                  <a:latin typeface="Courier New" charset="0"/>
                </a:rPr>
                <a:t>plot(gw</a:t>
              </a:r>
              <a:r>
                <a:rPr lang="en-US" sz="1200" dirty="0" smtClean="0">
                  <a:solidFill>
                    <a:srgbClr val="000000"/>
                  </a:solidFill>
                  <a:latin typeface="Courier New" charset="0"/>
                </a:rPr>
                <a:t>, </a:t>
              </a:r>
              <a:r>
                <a:rPr lang="en-US" sz="1200" dirty="0" err="1" smtClean="0">
                  <a:solidFill>
                    <a:srgbClr val="000000"/>
                  </a:solidFill>
                  <a:latin typeface="Courier New" charset="0"/>
                </a:rPr>
                <a:t>cos</a:t>
              </a:r>
              <a:r>
                <a:rPr lang="en-US" sz="1200" dirty="0" smtClean="0">
                  <a:solidFill>
                    <a:srgbClr val="000000"/>
                  </a:solidFill>
                  <a:latin typeface="Courier New" charset="0"/>
                </a:rPr>
                <a:t>, </a:t>
              </a:r>
              <a:r>
                <a:rPr lang="en-US" sz="1200" b="0" i="1" dirty="0" smtClean="0">
                  <a:solidFill>
                    <a:srgbClr val="000000"/>
                  </a:solidFill>
                  <a:latin typeface="Times New Roman"/>
                  <a:cs typeface="Times New Roman"/>
                </a:rPr>
                <a:t>. . .</a:t>
              </a:r>
              <a:r>
                <a:rPr lang="en-US" sz="1200" dirty="0" smtClean="0">
                  <a:solidFill>
                    <a:srgbClr val="000000"/>
                  </a:solidFill>
                  <a:latin typeface="Courier New" charset="0"/>
                </a:rPr>
                <a:t>);</a:t>
              </a:r>
            </a:p>
            <a:p>
              <a:r>
                <a:rPr lang="en-US" sz="1200" dirty="0">
                  <a:solidFill>
                    <a:srgbClr val="000000"/>
                  </a:solidFill>
                  <a:latin typeface="Courier New" charset="0"/>
                </a:rPr>
                <a:t>  return 0;</a:t>
              </a:r>
            </a:p>
            <a:p>
              <a:r>
                <a:rPr lang="en-US" sz="1200" dirty="0">
                  <a:solidFill>
                    <a:srgbClr val="000000"/>
                  </a:solidFill>
                  <a:latin typeface="Courier New" charset="0"/>
                </a:rPr>
                <a:t>}</a:t>
              </a:r>
            </a:p>
          </p:txBody>
        </p:sp>
        <p:sp>
          <p:nvSpPr>
            <p:cNvPr id="747691" name="AutoShape 171"/>
            <p:cNvSpPr>
              <a:spLocks/>
            </p:cNvSpPr>
            <p:nvPr/>
          </p:nvSpPr>
          <p:spPr bwMode="auto">
            <a:xfrm>
              <a:off x="4878" y="981"/>
              <a:ext cx="114" cy="683"/>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3" name="Group 174"/>
          <p:cNvGrpSpPr>
            <a:grpSpLocks/>
          </p:cNvGrpSpPr>
          <p:nvPr/>
        </p:nvGrpSpPr>
        <p:grpSpPr bwMode="auto">
          <a:xfrm>
            <a:off x="5105400" y="2820987"/>
            <a:ext cx="2362200" cy="646113"/>
            <a:chOff x="3504" y="923"/>
            <a:chExt cx="1488" cy="407"/>
          </a:xfrm>
        </p:grpSpPr>
        <p:sp>
          <p:nvSpPr>
            <p:cNvPr id="67" name="Text Box 170"/>
            <p:cNvSpPr txBox="1">
              <a:spLocks noChangeArrowheads="1"/>
            </p:cNvSpPr>
            <p:nvPr/>
          </p:nvSpPr>
          <p:spPr bwMode="auto">
            <a:xfrm>
              <a:off x="3504" y="923"/>
              <a:ext cx="1430" cy="407"/>
            </a:xfrm>
            <a:prstGeom prst="rect">
              <a:avLst/>
            </a:prstGeom>
            <a:noFill/>
            <a:ln w="9525">
              <a:noFill/>
              <a:miter lim="800000"/>
              <a:headEnd/>
              <a:tailEnd/>
            </a:ln>
            <a:effectLst/>
          </p:spPr>
          <p:txBody>
            <a:bodyPr wrap="none">
              <a:prstTxWarp prst="textNoShape">
                <a:avLst/>
              </a:prstTxWarp>
              <a:spAutoFit/>
            </a:bodyPr>
            <a:lstStyle/>
            <a:p>
              <a:r>
                <a:rPr lang="en-US" sz="1200" dirty="0" smtClean="0">
                  <a:solidFill>
                    <a:srgbClr val="000000"/>
                  </a:solidFill>
                  <a:latin typeface="Courier New" charset="0"/>
                </a:rPr>
                <a:t>double </a:t>
              </a:r>
              <a:r>
                <a:rPr lang="en-US" sz="1200" dirty="0" err="1" smtClean="0">
                  <a:solidFill>
                    <a:srgbClr val="000000"/>
                  </a:solidFill>
                  <a:latin typeface="Courier New" charset="0"/>
                </a:rPr>
                <a:t>sin(double</a:t>
              </a:r>
              <a:r>
                <a:rPr lang="en-US" sz="1200" dirty="0" smtClean="0">
                  <a:solidFill>
                    <a:srgbClr val="000000"/>
                  </a:solidFill>
                  <a:latin typeface="Courier New" charset="0"/>
                </a:rPr>
                <a:t> </a:t>
              </a:r>
              <a:r>
                <a:rPr lang="en-US" sz="1200" dirty="0" err="1" smtClean="0">
                  <a:solidFill>
                    <a:srgbClr val="000000"/>
                  </a:solidFill>
                  <a:latin typeface="Courier New" charset="0"/>
                </a:rPr>
                <a:t>x</a:t>
              </a:r>
              <a:r>
                <a:rPr lang="en-US" sz="1200" dirty="0" smtClean="0">
                  <a:solidFill>
                    <a:srgbClr val="000000"/>
                  </a:solidFill>
                  <a:latin typeface="Courier New" charset="0"/>
                </a:rPr>
                <a:t>) </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smtClean="0">
                  <a:solidFill>
                    <a:srgbClr val="000000"/>
                  </a:solidFill>
                  <a:latin typeface="Courier New" charset="0"/>
                </a:rPr>
                <a:t> </a:t>
              </a:r>
              <a:r>
                <a:rPr lang="en-US" sz="1200" b="0" i="1" dirty="0" smtClean="0">
                  <a:solidFill>
                    <a:srgbClr val="000000"/>
                  </a:solidFill>
                  <a:latin typeface="Times New Roman"/>
                  <a:cs typeface="Times New Roman"/>
                </a:rPr>
                <a:t>. . . code to compute </a:t>
              </a:r>
              <a:r>
                <a:rPr lang="en-US" sz="1200" b="0" i="1" dirty="0" err="1" smtClean="0">
                  <a:solidFill>
                    <a:srgbClr val="000000"/>
                  </a:solidFill>
                  <a:latin typeface="Times New Roman"/>
                  <a:cs typeface="Times New Roman"/>
                </a:rPr>
                <a:t>sin(x</a:t>
              </a:r>
              <a:r>
                <a:rPr lang="en-US" sz="1200" b="0" i="1" dirty="0" smtClean="0">
                  <a:solidFill>
                    <a:srgbClr val="000000"/>
                  </a:solidFill>
                  <a:latin typeface="Times New Roman"/>
                  <a:cs typeface="Times New Roman"/>
                </a:rPr>
                <a:t>) . . .</a:t>
              </a:r>
            </a:p>
            <a:p>
              <a:r>
                <a:rPr lang="en-US" sz="1200" dirty="0" smtClean="0">
                  <a:solidFill>
                    <a:srgbClr val="000000"/>
                  </a:solidFill>
                  <a:latin typeface="Courier New" charset="0"/>
                </a:rPr>
                <a:t>}</a:t>
              </a:r>
              <a:endParaRPr lang="en-US" sz="1200" dirty="0">
                <a:solidFill>
                  <a:srgbClr val="000000"/>
                </a:solidFill>
                <a:latin typeface="Courier New" charset="0"/>
              </a:endParaRPr>
            </a:p>
          </p:txBody>
        </p:sp>
        <p:sp>
          <p:nvSpPr>
            <p:cNvPr id="68" name="AutoShape 171"/>
            <p:cNvSpPr>
              <a:spLocks/>
            </p:cNvSpPr>
            <p:nvPr/>
          </p:nvSpPr>
          <p:spPr bwMode="auto">
            <a:xfrm>
              <a:off x="4896" y="981"/>
              <a:ext cx="96" cy="31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4" name="Group 174"/>
          <p:cNvGrpSpPr>
            <a:grpSpLocks/>
          </p:cNvGrpSpPr>
          <p:nvPr/>
        </p:nvGrpSpPr>
        <p:grpSpPr bwMode="auto">
          <a:xfrm>
            <a:off x="5105400" y="4154487"/>
            <a:ext cx="2362200" cy="646113"/>
            <a:chOff x="3504" y="923"/>
            <a:chExt cx="1488" cy="407"/>
          </a:xfrm>
        </p:grpSpPr>
        <p:sp>
          <p:nvSpPr>
            <p:cNvPr id="70" name="Text Box 170"/>
            <p:cNvSpPr txBox="1">
              <a:spLocks noChangeArrowheads="1"/>
            </p:cNvSpPr>
            <p:nvPr/>
          </p:nvSpPr>
          <p:spPr bwMode="auto">
            <a:xfrm>
              <a:off x="3504" y="923"/>
              <a:ext cx="1446" cy="407"/>
            </a:xfrm>
            <a:prstGeom prst="rect">
              <a:avLst/>
            </a:prstGeom>
            <a:noFill/>
            <a:ln w="9525">
              <a:noFill/>
              <a:miter lim="800000"/>
              <a:headEnd/>
              <a:tailEnd/>
            </a:ln>
            <a:effectLst/>
          </p:spPr>
          <p:txBody>
            <a:bodyPr wrap="none">
              <a:prstTxWarp prst="textNoShape">
                <a:avLst/>
              </a:prstTxWarp>
              <a:spAutoFit/>
            </a:bodyPr>
            <a:lstStyle/>
            <a:p>
              <a:r>
                <a:rPr lang="en-US" sz="1200" dirty="0" smtClean="0">
                  <a:solidFill>
                    <a:srgbClr val="000000"/>
                  </a:solidFill>
                  <a:latin typeface="Courier New" charset="0"/>
                </a:rPr>
                <a:t>double </a:t>
              </a:r>
              <a:r>
                <a:rPr lang="en-US" sz="1200" dirty="0" err="1" smtClean="0">
                  <a:solidFill>
                    <a:srgbClr val="000000"/>
                  </a:solidFill>
                  <a:latin typeface="Courier New" charset="0"/>
                </a:rPr>
                <a:t>cos(double</a:t>
              </a:r>
              <a:r>
                <a:rPr lang="en-US" sz="1200" dirty="0" smtClean="0">
                  <a:solidFill>
                    <a:srgbClr val="000000"/>
                  </a:solidFill>
                  <a:latin typeface="Courier New" charset="0"/>
                </a:rPr>
                <a:t> </a:t>
              </a:r>
              <a:r>
                <a:rPr lang="en-US" sz="1200" dirty="0" err="1" smtClean="0">
                  <a:solidFill>
                    <a:srgbClr val="000000"/>
                  </a:solidFill>
                  <a:latin typeface="Courier New" charset="0"/>
                </a:rPr>
                <a:t>x</a:t>
              </a:r>
              <a:r>
                <a:rPr lang="en-US" sz="1200" dirty="0" smtClean="0">
                  <a:solidFill>
                    <a:srgbClr val="000000"/>
                  </a:solidFill>
                  <a:latin typeface="Courier New" charset="0"/>
                </a:rPr>
                <a:t>) </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smtClean="0">
                  <a:solidFill>
                    <a:srgbClr val="000000"/>
                  </a:solidFill>
                  <a:latin typeface="Courier New" charset="0"/>
                </a:rPr>
                <a:t> </a:t>
              </a:r>
              <a:r>
                <a:rPr lang="en-US" sz="1200" b="0" i="1" dirty="0" smtClean="0">
                  <a:solidFill>
                    <a:srgbClr val="000000"/>
                  </a:solidFill>
                  <a:latin typeface="Times New Roman"/>
                  <a:cs typeface="Times New Roman"/>
                </a:rPr>
                <a:t>. . . code to compute </a:t>
              </a:r>
              <a:r>
                <a:rPr lang="en-US" sz="1200" b="0" i="1" dirty="0" err="1" smtClean="0">
                  <a:solidFill>
                    <a:srgbClr val="000000"/>
                  </a:solidFill>
                  <a:latin typeface="Times New Roman"/>
                  <a:cs typeface="Times New Roman"/>
                </a:rPr>
                <a:t>cos(x</a:t>
              </a:r>
              <a:r>
                <a:rPr lang="en-US" sz="1200" b="0" i="1" dirty="0" smtClean="0">
                  <a:solidFill>
                    <a:srgbClr val="000000"/>
                  </a:solidFill>
                  <a:latin typeface="Times New Roman"/>
                  <a:cs typeface="Times New Roman"/>
                </a:rPr>
                <a:t>) . . .</a:t>
              </a:r>
            </a:p>
            <a:p>
              <a:r>
                <a:rPr lang="en-US" sz="1200" dirty="0" smtClean="0">
                  <a:solidFill>
                    <a:srgbClr val="000000"/>
                  </a:solidFill>
                  <a:latin typeface="Courier New" charset="0"/>
                </a:rPr>
                <a:t>}</a:t>
              </a:r>
              <a:endParaRPr lang="en-US" sz="1200" dirty="0">
                <a:solidFill>
                  <a:srgbClr val="000000"/>
                </a:solidFill>
                <a:latin typeface="Courier New" charset="0"/>
              </a:endParaRPr>
            </a:p>
          </p:txBody>
        </p:sp>
        <p:sp>
          <p:nvSpPr>
            <p:cNvPr id="71" name="AutoShape 171"/>
            <p:cNvSpPr>
              <a:spLocks/>
            </p:cNvSpPr>
            <p:nvPr/>
          </p:nvSpPr>
          <p:spPr bwMode="auto">
            <a:xfrm>
              <a:off x="4896" y="981"/>
              <a:ext cx="96" cy="31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23">
                                            <p:txEl>
                                              <p:pRg st="2" end="2"/>
                                            </p:txEl>
                                          </p:spTgt>
                                        </p:tgtEl>
                                        <p:attrNameLst>
                                          <p:attrName>style.visibility</p:attrName>
                                        </p:attrNameLst>
                                      </p:cBhvr>
                                      <p:to>
                                        <p:strVal val="visible"/>
                                      </p:to>
                                    </p:set>
                                  </p:childTnLst>
                                </p:cTn>
                              </p:par>
                              <p:par>
                                <p:cTn id="11" presetID="1" presetClass="emph" presetSubtype="2" fill="hold" nodeType="withEffect">
                                  <p:stCondLst>
                                    <p:cond delay="0"/>
                                  </p:stCondLst>
                                  <p:childTnLst>
                                    <p:animClr clrSpc="rgb">
                                      <p:cBhvr>
                                        <p:cTn id="12" dur="500" fill="hold"/>
                                        <p:tgtEl>
                                          <p:spTgt spid="65"/>
                                        </p:tgtEl>
                                        <p:attrNameLst>
                                          <p:attrName>fillcolor</p:attrName>
                                        </p:attrNameLst>
                                      </p:cBhvr>
                                      <p:to>
                                        <a:srgbClr val="FF00FF"/>
                                      </p:to>
                                    </p:animClr>
                                    <p:set>
                                      <p:cBhvr>
                                        <p:cTn id="13" dur="500" fill="hold"/>
                                        <p:tgtEl>
                                          <p:spTgt spid="65"/>
                                        </p:tgtEl>
                                        <p:attrNameLst>
                                          <p:attrName>fill.type</p:attrName>
                                        </p:attrNameLst>
                                      </p:cBhvr>
                                      <p:to>
                                        <p:strVal val="solid"/>
                                      </p:to>
                                    </p:set>
                                    <p:set>
                                      <p:cBhvr>
                                        <p:cTn id="14" dur="500" fill="hold"/>
                                        <p:tgtEl>
                                          <p:spTgt spid="65"/>
                                        </p:tgtEl>
                                        <p:attrNameLst>
                                          <p:attrName>fill.on</p:attrName>
                                        </p:attrNameLst>
                                      </p:cBhvr>
                                      <p:to>
                                        <p:strVal val="true"/>
                                      </p:to>
                                    </p:set>
                                  </p:childTnLst>
                                </p:cTn>
                              </p:par>
                              <p:par>
                                <p:cTn id="15" presetID="1" presetClass="emph" presetSubtype="2" fill="hold" nodeType="withEffect">
                                  <p:stCondLst>
                                    <p:cond delay="0"/>
                                  </p:stCondLst>
                                  <p:childTnLst>
                                    <p:animClr clrSpc="rgb">
                                      <p:cBhvr>
                                        <p:cTn id="16" dur="500" fill="hold"/>
                                        <p:tgtEl>
                                          <p:spTgt spid="747619"/>
                                        </p:tgtEl>
                                        <p:attrNameLst>
                                          <p:attrName>fillcolor</p:attrName>
                                        </p:attrNameLst>
                                      </p:cBhvr>
                                      <p:to>
                                        <a:srgbClr val="FF00FF"/>
                                      </p:to>
                                    </p:animClr>
                                    <p:set>
                                      <p:cBhvr>
                                        <p:cTn id="17" dur="500" fill="hold"/>
                                        <p:tgtEl>
                                          <p:spTgt spid="747619"/>
                                        </p:tgtEl>
                                        <p:attrNameLst>
                                          <p:attrName>fill.type</p:attrName>
                                        </p:attrNameLst>
                                      </p:cBhvr>
                                      <p:to>
                                        <p:strVal val="solid"/>
                                      </p:to>
                                    </p:set>
                                    <p:set>
                                      <p:cBhvr>
                                        <p:cTn id="18" dur="500" fill="hold"/>
                                        <p:tgtEl>
                                          <p:spTgt spid="747619"/>
                                        </p:tgtEl>
                                        <p:attrNameLst>
                                          <p:attrName>fill.on</p:attrName>
                                        </p:attrNameLst>
                                      </p:cBhvr>
                                      <p:to>
                                        <p:strVal val="true"/>
                                      </p:to>
                                    </p:set>
                                  </p:childTnLst>
                                </p:cTn>
                              </p:par>
                              <p:par>
                                <p:cTn id="19" presetID="1" presetClass="emph" presetSubtype="2" fill="hold" nodeType="withEffect">
                                  <p:stCondLst>
                                    <p:cond delay="0"/>
                                  </p:stCondLst>
                                  <p:childTnLst>
                                    <p:animClr clrSpc="rgb">
                                      <p:cBhvr>
                                        <p:cTn id="20" dur="500" fill="hold"/>
                                        <p:tgtEl>
                                          <p:spTgt spid="747621"/>
                                        </p:tgtEl>
                                        <p:attrNameLst>
                                          <p:attrName>fillcolor</p:attrName>
                                        </p:attrNameLst>
                                      </p:cBhvr>
                                      <p:to>
                                        <a:srgbClr val="FF00FF"/>
                                      </p:to>
                                    </p:animClr>
                                    <p:set>
                                      <p:cBhvr>
                                        <p:cTn id="21" dur="500" fill="hold"/>
                                        <p:tgtEl>
                                          <p:spTgt spid="747621"/>
                                        </p:tgtEl>
                                        <p:attrNameLst>
                                          <p:attrName>fill.type</p:attrName>
                                        </p:attrNameLst>
                                      </p:cBhvr>
                                      <p:to>
                                        <p:strVal val="solid"/>
                                      </p:to>
                                    </p:set>
                                    <p:set>
                                      <p:cBhvr>
                                        <p:cTn id="22" dur="500" fill="hold"/>
                                        <p:tgtEl>
                                          <p:spTgt spid="747621"/>
                                        </p:tgtEl>
                                        <p:attrNameLst>
                                          <p:attrName>fill.on</p:attrName>
                                        </p:attrNameLst>
                                      </p:cBhvr>
                                      <p:to>
                                        <p:strVal val="true"/>
                                      </p:to>
                                    </p:set>
                                  </p:childTnLst>
                                </p:cTn>
                              </p:par>
                              <p:par>
                                <p:cTn id="23" presetID="1" presetClass="emph" presetSubtype="2" fill="hold" nodeType="withEffect">
                                  <p:stCondLst>
                                    <p:cond delay="0"/>
                                  </p:stCondLst>
                                  <p:childTnLst>
                                    <p:animClr clrSpc="rgb">
                                      <p:cBhvr>
                                        <p:cTn id="24" dur="500" fill="hold"/>
                                        <p:tgtEl>
                                          <p:spTgt spid="62"/>
                                        </p:tgtEl>
                                        <p:attrNameLst>
                                          <p:attrName>fillcolor</p:attrName>
                                        </p:attrNameLst>
                                      </p:cBhvr>
                                      <p:to>
                                        <a:srgbClr val="FF00FF"/>
                                      </p:to>
                                    </p:animClr>
                                    <p:set>
                                      <p:cBhvr>
                                        <p:cTn id="25" dur="500" fill="hold"/>
                                        <p:tgtEl>
                                          <p:spTgt spid="62"/>
                                        </p:tgtEl>
                                        <p:attrNameLst>
                                          <p:attrName>fill.type</p:attrName>
                                        </p:attrNameLst>
                                      </p:cBhvr>
                                      <p:to>
                                        <p:strVal val="solid"/>
                                      </p:to>
                                    </p:set>
                                    <p:set>
                                      <p:cBhvr>
                                        <p:cTn id="26" dur="500" fill="hold"/>
                                        <p:tgtEl>
                                          <p:spTgt spid="62"/>
                                        </p:tgtEl>
                                        <p:attrNameLst>
                                          <p:attrName>fill.on</p:attrName>
                                        </p:attrNameLst>
                                      </p:cBhvr>
                                      <p:to>
                                        <p:strVal val="true"/>
                                      </p:to>
                                    </p:set>
                                  </p:childTnLst>
                                </p:cTn>
                              </p:par>
                              <p:par>
                                <p:cTn id="27" presetID="1" presetClass="emph" presetSubtype="2" fill="hold" nodeType="withEffect">
                                  <p:stCondLst>
                                    <p:cond delay="0"/>
                                  </p:stCondLst>
                                  <p:childTnLst>
                                    <p:animClr clrSpc="rgb">
                                      <p:cBhvr>
                                        <p:cTn id="28" dur="500" fill="hold"/>
                                        <p:tgtEl>
                                          <p:spTgt spid="747622"/>
                                        </p:tgtEl>
                                        <p:attrNameLst>
                                          <p:attrName>fillcolor</p:attrName>
                                        </p:attrNameLst>
                                      </p:cBhvr>
                                      <p:to>
                                        <a:srgbClr val="FF00FF"/>
                                      </p:to>
                                    </p:animClr>
                                    <p:set>
                                      <p:cBhvr>
                                        <p:cTn id="29" dur="500" fill="hold"/>
                                        <p:tgtEl>
                                          <p:spTgt spid="747622"/>
                                        </p:tgtEl>
                                        <p:attrNameLst>
                                          <p:attrName>fill.type</p:attrName>
                                        </p:attrNameLst>
                                      </p:cBhvr>
                                      <p:to>
                                        <p:strVal val="solid"/>
                                      </p:to>
                                    </p:set>
                                    <p:set>
                                      <p:cBhvr>
                                        <p:cTn id="30" dur="500" fill="hold"/>
                                        <p:tgtEl>
                                          <p:spTgt spid="747622"/>
                                        </p:tgtEl>
                                        <p:attrNameLst>
                                          <p:attrName>fill.on</p:attrName>
                                        </p:attrNameLst>
                                      </p:cBhvr>
                                      <p:to>
                                        <p:strVal val="true"/>
                                      </p:to>
                                    </p:set>
                                  </p:childTnLst>
                                </p:cTn>
                              </p:par>
                              <p:par>
                                <p:cTn id="31" presetID="1" presetClass="emph" presetSubtype="2" fill="hold" nodeType="withEffect">
                                  <p:stCondLst>
                                    <p:cond delay="0"/>
                                  </p:stCondLst>
                                  <p:childTnLst>
                                    <p:animClr clrSpc="rgb">
                                      <p:cBhvr>
                                        <p:cTn id="32" dur="500" fill="hold"/>
                                        <p:tgtEl>
                                          <p:spTgt spid="747620"/>
                                        </p:tgtEl>
                                        <p:attrNameLst>
                                          <p:attrName>fillcolor</p:attrName>
                                        </p:attrNameLst>
                                      </p:cBhvr>
                                      <p:to>
                                        <a:srgbClr val="FF00FF"/>
                                      </p:to>
                                    </p:animClr>
                                    <p:set>
                                      <p:cBhvr>
                                        <p:cTn id="33" dur="500" fill="hold"/>
                                        <p:tgtEl>
                                          <p:spTgt spid="747620"/>
                                        </p:tgtEl>
                                        <p:attrNameLst>
                                          <p:attrName>fill.type</p:attrName>
                                        </p:attrNameLst>
                                      </p:cBhvr>
                                      <p:to>
                                        <p:strVal val="solid"/>
                                      </p:to>
                                    </p:set>
                                    <p:set>
                                      <p:cBhvr>
                                        <p:cTn id="34" dur="500" fill="hold"/>
                                        <p:tgtEl>
                                          <p:spTgt spid="747620"/>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7523">
                                            <p:txEl>
                                              <p:pRg st="3" end="3"/>
                                            </p:txEl>
                                          </p:spTgt>
                                        </p:tgtEl>
                                        <p:attrNameLst>
                                          <p:attrName>style.visibility</p:attrName>
                                        </p:attrNameLst>
                                      </p:cBhvr>
                                      <p:to>
                                        <p:strVal val="visible"/>
                                      </p:to>
                                    </p:set>
                                  </p:childTnLst>
                                </p:cTn>
                              </p:par>
                              <p:par>
                                <p:cTn id="39" presetID="1" presetClass="emph" presetSubtype="2" fill="hold" nodeType="withEffect">
                                  <p:stCondLst>
                                    <p:cond delay="0"/>
                                  </p:stCondLst>
                                  <p:childTnLst>
                                    <p:animClr clrSpc="rgb">
                                      <p:cBhvr>
                                        <p:cTn id="40" dur="500" fill="hold"/>
                                        <p:tgtEl>
                                          <p:spTgt spid="747627"/>
                                        </p:tgtEl>
                                        <p:attrNameLst>
                                          <p:attrName>fillcolor</p:attrName>
                                        </p:attrNameLst>
                                      </p:cBhvr>
                                      <p:to>
                                        <a:srgbClr val="00FF33"/>
                                      </p:to>
                                    </p:animClr>
                                    <p:set>
                                      <p:cBhvr>
                                        <p:cTn id="41" dur="500" fill="hold"/>
                                        <p:tgtEl>
                                          <p:spTgt spid="747627"/>
                                        </p:tgtEl>
                                        <p:attrNameLst>
                                          <p:attrName>fill.type</p:attrName>
                                        </p:attrNameLst>
                                      </p:cBhvr>
                                      <p:to>
                                        <p:strVal val="solid"/>
                                      </p:to>
                                    </p:set>
                                    <p:set>
                                      <p:cBhvr>
                                        <p:cTn id="42" dur="500" fill="hold"/>
                                        <p:tgtEl>
                                          <p:spTgt spid="747627"/>
                                        </p:tgtEl>
                                        <p:attrNameLst>
                                          <p:attrName>fill.on</p:attrName>
                                        </p:attrNameLst>
                                      </p:cBhvr>
                                      <p:to>
                                        <p:strVal val="true"/>
                                      </p:to>
                                    </p:set>
                                  </p:childTnLst>
                                </p:cTn>
                              </p:par>
                              <p:par>
                                <p:cTn id="43" presetID="1" presetClass="emph" presetSubtype="2" fill="hold" nodeType="withEffect">
                                  <p:stCondLst>
                                    <p:cond delay="0"/>
                                  </p:stCondLst>
                                  <p:childTnLst>
                                    <p:animClr clrSpc="rgb">
                                      <p:cBhvr>
                                        <p:cTn id="44" dur="500" fill="hold"/>
                                        <p:tgtEl>
                                          <p:spTgt spid="747628"/>
                                        </p:tgtEl>
                                        <p:attrNameLst>
                                          <p:attrName>fillcolor</p:attrName>
                                        </p:attrNameLst>
                                      </p:cBhvr>
                                      <p:to>
                                        <a:srgbClr val="00FF33"/>
                                      </p:to>
                                    </p:animClr>
                                    <p:set>
                                      <p:cBhvr>
                                        <p:cTn id="45" dur="500" fill="hold"/>
                                        <p:tgtEl>
                                          <p:spTgt spid="747628"/>
                                        </p:tgtEl>
                                        <p:attrNameLst>
                                          <p:attrName>fill.type</p:attrName>
                                        </p:attrNameLst>
                                      </p:cBhvr>
                                      <p:to>
                                        <p:strVal val="solid"/>
                                      </p:to>
                                    </p:set>
                                    <p:set>
                                      <p:cBhvr>
                                        <p:cTn id="46" dur="500" fill="hold"/>
                                        <p:tgtEl>
                                          <p:spTgt spid="747628"/>
                                        </p:tgtEl>
                                        <p:attrNameLst>
                                          <p:attrName>fill.on</p:attrName>
                                        </p:attrNameLst>
                                      </p:cBhvr>
                                      <p:to>
                                        <p:strVal val="true"/>
                                      </p:to>
                                    </p:set>
                                  </p:childTnLst>
                                </p:cTn>
                              </p:par>
                              <p:par>
                                <p:cTn id="47" presetID="1" presetClass="emph" presetSubtype="2" fill="hold" nodeType="withEffect">
                                  <p:stCondLst>
                                    <p:cond delay="0"/>
                                  </p:stCondLst>
                                  <p:childTnLst>
                                    <p:animClr clrSpc="rgb">
                                      <p:cBhvr>
                                        <p:cTn id="48" dur="500" fill="hold"/>
                                        <p:tgtEl>
                                          <p:spTgt spid="747624"/>
                                        </p:tgtEl>
                                        <p:attrNameLst>
                                          <p:attrName>fillcolor</p:attrName>
                                        </p:attrNameLst>
                                      </p:cBhvr>
                                      <p:to>
                                        <a:srgbClr val="00FF33"/>
                                      </p:to>
                                    </p:animClr>
                                    <p:set>
                                      <p:cBhvr>
                                        <p:cTn id="49" dur="500" fill="hold"/>
                                        <p:tgtEl>
                                          <p:spTgt spid="747624"/>
                                        </p:tgtEl>
                                        <p:attrNameLst>
                                          <p:attrName>fill.type</p:attrName>
                                        </p:attrNameLst>
                                      </p:cBhvr>
                                      <p:to>
                                        <p:strVal val="solid"/>
                                      </p:to>
                                    </p:set>
                                    <p:set>
                                      <p:cBhvr>
                                        <p:cTn id="50" dur="500" fill="hold"/>
                                        <p:tgtEl>
                                          <p:spTgt spid="747624"/>
                                        </p:tgtEl>
                                        <p:attrNameLst>
                                          <p:attrName>fill.on</p:attrName>
                                        </p:attrNameLst>
                                      </p:cBhvr>
                                      <p:to>
                                        <p:strVal val="true"/>
                                      </p:to>
                                    </p:set>
                                  </p:childTnLst>
                                </p:cTn>
                              </p:par>
                              <p:par>
                                <p:cTn id="51" presetID="1" presetClass="emph" presetSubtype="2" fill="hold" nodeType="withEffect">
                                  <p:stCondLst>
                                    <p:cond delay="0"/>
                                  </p:stCondLst>
                                  <p:childTnLst>
                                    <p:animClr clrSpc="rgb">
                                      <p:cBhvr>
                                        <p:cTn id="52" dur="500" fill="hold"/>
                                        <p:tgtEl>
                                          <p:spTgt spid="747625"/>
                                        </p:tgtEl>
                                        <p:attrNameLst>
                                          <p:attrName>fillcolor</p:attrName>
                                        </p:attrNameLst>
                                      </p:cBhvr>
                                      <p:to>
                                        <a:srgbClr val="00FF33"/>
                                      </p:to>
                                    </p:animClr>
                                    <p:set>
                                      <p:cBhvr>
                                        <p:cTn id="53" dur="500" fill="hold"/>
                                        <p:tgtEl>
                                          <p:spTgt spid="747625"/>
                                        </p:tgtEl>
                                        <p:attrNameLst>
                                          <p:attrName>fill.type</p:attrName>
                                        </p:attrNameLst>
                                      </p:cBhvr>
                                      <p:to>
                                        <p:strVal val="solid"/>
                                      </p:to>
                                    </p:set>
                                    <p:set>
                                      <p:cBhvr>
                                        <p:cTn id="54" dur="500" fill="hold"/>
                                        <p:tgtEl>
                                          <p:spTgt spid="747625"/>
                                        </p:tgtEl>
                                        <p:attrNameLst>
                                          <p:attrName>fill.on</p:attrName>
                                        </p:attrNameLst>
                                      </p:cBhvr>
                                      <p:to>
                                        <p:strVal val="true"/>
                                      </p:to>
                                    </p:set>
                                  </p:childTnLst>
                                </p:cTn>
                              </p:par>
                              <p:par>
                                <p:cTn id="55" presetID="1" presetClass="emph" presetSubtype="2" fill="hold" nodeType="withEffect">
                                  <p:stCondLst>
                                    <p:cond delay="0"/>
                                  </p:stCondLst>
                                  <p:childTnLst>
                                    <p:animClr clrSpc="rgb">
                                      <p:cBhvr>
                                        <p:cTn id="56" dur="500" fill="hold"/>
                                        <p:tgtEl>
                                          <p:spTgt spid="747629"/>
                                        </p:tgtEl>
                                        <p:attrNameLst>
                                          <p:attrName>fillcolor</p:attrName>
                                        </p:attrNameLst>
                                      </p:cBhvr>
                                      <p:to>
                                        <a:srgbClr val="00FF33"/>
                                      </p:to>
                                    </p:animClr>
                                    <p:set>
                                      <p:cBhvr>
                                        <p:cTn id="57" dur="500" fill="hold"/>
                                        <p:tgtEl>
                                          <p:spTgt spid="747629"/>
                                        </p:tgtEl>
                                        <p:attrNameLst>
                                          <p:attrName>fill.type</p:attrName>
                                        </p:attrNameLst>
                                      </p:cBhvr>
                                      <p:to>
                                        <p:strVal val="solid"/>
                                      </p:to>
                                    </p:set>
                                    <p:set>
                                      <p:cBhvr>
                                        <p:cTn id="58" dur="500" fill="hold"/>
                                        <p:tgtEl>
                                          <p:spTgt spid="747629"/>
                                        </p:tgtEl>
                                        <p:attrNameLst>
                                          <p:attrName>fill.on</p:attrName>
                                        </p:attrNameLst>
                                      </p:cBhvr>
                                      <p:to>
                                        <p:strVal val="true"/>
                                      </p:to>
                                    </p:set>
                                  </p:childTnLst>
                                </p:cTn>
                              </p:par>
                              <p:par>
                                <p:cTn id="59" presetID="1" presetClass="emph" presetSubtype="2" fill="hold" nodeType="withEffect">
                                  <p:stCondLst>
                                    <p:cond delay="0"/>
                                  </p:stCondLst>
                                  <p:childTnLst>
                                    <p:animClr clrSpc="rgb">
                                      <p:cBhvr>
                                        <p:cTn id="60" dur="500" fill="hold"/>
                                        <p:tgtEl>
                                          <p:spTgt spid="747626"/>
                                        </p:tgtEl>
                                        <p:attrNameLst>
                                          <p:attrName>fillcolor</p:attrName>
                                        </p:attrNameLst>
                                      </p:cBhvr>
                                      <p:to>
                                        <a:srgbClr val="00FF33"/>
                                      </p:to>
                                    </p:animClr>
                                    <p:set>
                                      <p:cBhvr>
                                        <p:cTn id="61" dur="500" fill="hold"/>
                                        <p:tgtEl>
                                          <p:spTgt spid="747626"/>
                                        </p:tgtEl>
                                        <p:attrNameLst>
                                          <p:attrName>fill.type</p:attrName>
                                        </p:attrNameLst>
                                      </p:cBhvr>
                                      <p:to>
                                        <p:strVal val="solid"/>
                                      </p:to>
                                    </p:set>
                                    <p:set>
                                      <p:cBhvr>
                                        <p:cTn id="62" dur="500" fill="hold"/>
                                        <p:tgtEl>
                                          <p:spTgt spid="747626"/>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4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Function Pointers in C++</a:t>
            </a:r>
            <a:endParaRPr lang="en-US">
              <a:solidFill>
                <a:srgbClr val="FF0000"/>
              </a:solidFill>
            </a:endParaRPr>
          </a:p>
        </p:txBody>
      </p:sp>
      <p:sp>
        <p:nvSpPr>
          <p:cNvPr id="691203" name="Rectangle 3"/>
          <p:cNvSpPr>
            <a:spLocks noChangeArrowheads="1"/>
          </p:cNvSpPr>
          <p:nvPr/>
        </p:nvSpPr>
        <p:spPr bwMode="auto">
          <a:xfrm>
            <a:off x="482600" y="1155700"/>
            <a:ext cx="8128000" cy="977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One of the hardest aspects of function pointers in C</a:t>
            </a:r>
            <a:r>
              <a:rPr lang="en-US" sz="2400" b="0" dirty="0">
                <a:solidFill>
                  <a:srgbClr val="000000"/>
                </a:solidFill>
              </a:rPr>
              <a:t>++</a:t>
            </a:r>
            <a:r>
              <a:rPr lang="en-US" sz="2400" b="0" dirty="0" smtClean="0">
                <a:solidFill>
                  <a:srgbClr val="000000"/>
                </a:solidFill>
              </a:rPr>
              <a:t> is writing the type for the function used in its declaration.</a:t>
            </a:r>
            <a:endParaRPr lang="en-US" sz="2400" b="0" dirty="0">
              <a:solidFill>
                <a:srgbClr val="000000"/>
              </a:solidFill>
            </a:endParaRPr>
          </a:p>
        </p:txBody>
      </p:sp>
      <p:sp>
        <p:nvSpPr>
          <p:cNvPr id="691204" name="Rectangle 4"/>
          <p:cNvSpPr>
            <a:spLocks noChangeArrowheads="1"/>
          </p:cNvSpPr>
          <p:nvPr/>
        </p:nvSpPr>
        <p:spPr bwMode="auto">
          <a:xfrm>
            <a:off x="482600" y="1968500"/>
            <a:ext cx="8128000" cy="133826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syntax for declaring function pointers is consistent with the syntax for other pointer declarations, although it takes some getting used to.  Consider the following declarations:</a:t>
            </a:r>
          </a:p>
        </p:txBody>
      </p:sp>
      <p:grpSp>
        <p:nvGrpSpPr>
          <p:cNvPr id="2" name="Group 22"/>
          <p:cNvGrpSpPr>
            <a:grpSpLocks/>
          </p:cNvGrpSpPr>
          <p:nvPr/>
        </p:nvGrpSpPr>
        <p:grpSpPr bwMode="auto">
          <a:xfrm>
            <a:off x="838200" y="3048000"/>
            <a:ext cx="7767638" cy="404813"/>
            <a:chOff x="528" y="2136"/>
            <a:chExt cx="4893" cy="255"/>
          </a:xfrm>
        </p:grpSpPr>
        <p:sp>
          <p:nvSpPr>
            <p:cNvPr id="691206" name="Text Box 6"/>
            <p:cNvSpPr txBox="1">
              <a:spLocks noChangeArrowheads="1"/>
            </p:cNvSpPr>
            <p:nvPr/>
          </p:nvSpPr>
          <p:spPr bwMode="auto">
            <a:xfrm>
              <a:off x="528" y="2160"/>
              <a:ext cx="2016" cy="231"/>
            </a:xfrm>
            <a:prstGeom prst="rect">
              <a:avLst/>
            </a:prstGeom>
            <a:noFill/>
            <a:ln w="9525">
              <a:noFill/>
              <a:miter lim="800000"/>
              <a:headEnd/>
              <a:tailEnd/>
            </a:ln>
            <a:effectLst/>
          </p:spPr>
          <p:txBody>
            <a:bodyPr>
              <a:prstTxWarp prst="textNoShape">
                <a:avLst/>
              </a:prstTxWarp>
              <a:spAutoFit/>
            </a:bodyPr>
            <a:lstStyle/>
            <a:p>
              <a:r>
                <a:rPr lang="en-US" sz="1800">
                  <a:solidFill>
                    <a:srgbClr val="000000"/>
                  </a:solidFill>
                  <a:latin typeface="Courier New" charset="0"/>
                </a:rPr>
                <a:t>double x;</a:t>
              </a:r>
              <a:endParaRPr lang="en-US" sz="1600">
                <a:solidFill>
                  <a:srgbClr val="000000"/>
                </a:solidFill>
                <a:latin typeface="Courier New" charset="0"/>
              </a:endParaRPr>
            </a:p>
          </p:txBody>
        </p:sp>
        <p:sp>
          <p:nvSpPr>
            <p:cNvPr id="691207" name="Text Box 7"/>
            <p:cNvSpPr txBox="1">
              <a:spLocks noChangeArrowheads="1"/>
            </p:cNvSpPr>
            <p:nvPr/>
          </p:nvSpPr>
          <p:spPr bwMode="auto">
            <a:xfrm>
              <a:off x="2440" y="2136"/>
              <a:ext cx="2981"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Declares </a:t>
              </a:r>
              <a:r>
                <a:rPr lang="en-US" sz="1800">
                  <a:solidFill>
                    <a:srgbClr val="000000"/>
                  </a:solidFill>
                  <a:latin typeface="Courier New" charset="0"/>
                </a:rPr>
                <a:t>x</a:t>
              </a:r>
              <a:r>
                <a:rPr lang="en-US" sz="2000" b="0" i="1">
                  <a:solidFill>
                    <a:srgbClr val="000000"/>
                  </a:solidFill>
                </a:rPr>
                <a:t> as a </a:t>
              </a:r>
              <a:r>
                <a:rPr lang="en-US" sz="1800">
                  <a:solidFill>
                    <a:srgbClr val="000000"/>
                  </a:solidFill>
                  <a:latin typeface="Courier New" charset="0"/>
                </a:rPr>
                <a:t>double</a:t>
              </a:r>
              <a:r>
                <a:rPr lang="en-US" sz="2000" b="0" i="1">
                  <a:solidFill>
                    <a:srgbClr val="000000"/>
                  </a:solidFill>
                </a:rPr>
                <a:t>.</a:t>
              </a:r>
            </a:p>
          </p:txBody>
        </p:sp>
      </p:grpSp>
      <p:grpSp>
        <p:nvGrpSpPr>
          <p:cNvPr id="3" name="Group 23"/>
          <p:cNvGrpSpPr>
            <a:grpSpLocks/>
          </p:cNvGrpSpPr>
          <p:nvPr/>
        </p:nvGrpSpPr>
        <p:grpSpPr bwMode="auto">
          <a:xfrm>
            <a:off x="838200" y="3505200"/>
            <a:ext cx="7767638" cy="404813"/>
            <a:chOff x="528" y="2452"/>
            <a:chExt cx="4893" cy="255"/>
          </a:xfrm>
        </p:grpSpPr>
        <p:sp>
          <p:nvSpPr>
            <p:cNvPr id="691209" name="Text Box 9"/>
            <p:cNvSpPr txBox="1">
              <a:spLocks noChangeArrowheads="1"/>
            </p:cNvSpPr>
            <p:nvPr/>
          </p:nvSpPr>
          <p:spPr bwMode="auto">
            <a:xfrm>
              <a:off x="528" y="2476"/>
              <a:ext cx="2016" cy="231"/>
            </a:xfrm>
            <a:prstGeom prst="rect">
              <a:avLst/>
            </a:prstGeom>
            <a:noFill/>
            <a:ln w="9525">
              <a:noFill/>
              <a:miter lim="800000"/>
              <a:headEnd/>
              <a:tailEnd/>
            </a:ln>
            <a:effectLst/>
          </p:spPr>
          <p:txBody>
            <a:bodyPr>
              <a:prstTxWarp prst="textNoShape">
                <a:avLst/>
              </a:prstTxWarp>
              <a:spAutoFit/>
            </a:bodyPr>
            <a:lstStyle/>
            <a:p>
              <a:r>
                <a:rPr lang="en-US" sz="1800">
                  <a:solidFill>
                    <a:srgbClr val="000000"/>
                  </a:solidFill>
                  <a:latin typeface="Courier New" charset="0"/>
                </a:rPr>
                <a:t>double *px;</a:t>
              </a:r>
              <a:endParaRPr lang="en-US" sz="1600">
                <a:solidFill>
                  <a:srgbClr val="000000"/>
                </a:solidFill>
                <a:latin typeface="Courier New" charset="0"/>
              </a:endParaRPr>
            </a:p>
          </p:txBody>
        </p:sp>
        <p:sp>
          <p:nvSpPr>
            <p:cNvPr id="691210" name="Text Box 10"/>
            <p:cNvSpPr txBox="1">
              <a:spLocks noChangeArrowheads="1"/>
            </p:cNvSpPr>
            <p:nvPr/>
          </p:nvSpPr>
          <p:spPr bwMode="auto">
            <a:xfrm>
              <a:off x="2440" y="2452"/>
              <a:ext cx="2981"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Declares </a:t>
              </a:r>
              <a:r>
                <a:rPr lang="en-US" sz="1800">
                  <a:solidFill>
                    <a:srgbClr val="000000"/>
                  </a:solidFill>
                  <a:latin typeface="Courier New" charset="0"/>
                </a:rPr>
                <a:t>px</a:t>
              </a:r>
              <a:r>
                <a:rPr lang="en-US" sz="2000" b="0" i="1">
                  <a:solidFill>
                    <a:srgbClr val="000000"/>
                  </a:solidFill>
                </a:rPr>
                <a:t> as a pointer to a </a:t>
              </a:r>
              <a:r>
                <a:rPr lang="en-US" sz="1800">
                  <a:solidFill>
                    <a:srgbClr val="000000"/>
                  </a:solidFill>
                  <a:latin typeface="Courier New" charset="0"/>
                </a:rPr>
                <a:t>double</a:t>
              </a:r>
              <a:r>
                <a:rPr lang="en-US" sz="2000" b="0" i="1">
                  <a:solidFill>
                    <a:srgbClr val="000000"/>
                  </a:solidFill>
                </a:rPr>
                <a:t>.</a:t>
              </a:r>
            </a:p>
          </p:txBody>
        </p:sp>
      </p:grpSp>
      <p:grpSp>
        <p:nvGrpSpPr>
          <p:cNvPr id="4" name="Group 24"/>
          <p:cNvGrpSpPr>
            <a:grpSpLocks/>
          </p:cNvGrpSpPr>
          <p:nvPr/>
        </p:nvGrpSpPr>
        <p:grpSpPr bwMode="auto">
          <a:xfrm>
            <a:off x="838200" y="3979866"/>
            <a:ext cx="7685088" cy="617538"/>
            <a:chOff x="528" y="2726"/>
            <a:chExt cx="4841" cy="389"/>
          </a:xfrm>
        </p:grpSpPr>
        <p:sp>
          <p:nvSpPr>
            <p:cNvPr id="691211" name="Text Box 11"/>
            <p:cNvSpPr txBox="1">
              <a:spLocks noChangeArrowheads="1"/>
            </p:cNvSpPr>
            <p:nvPr/>
          </p:nvSpPr>
          <p:spPr bwMode="auto">
            <a:xfrm>
              <a:off x="528" y="2726"/>
              <a:ext cx="2016" cy="231"/>
            </a:xfrm>
            <a:prstGeom prst="rect">
              <a:avLst/>
            </a:prstGeom>
            <a:noFill/>
            <a:ln w="9525">
              <a:noFill/>
              <a:miter lim="800000"/>
              <a:headEnd/>
              <a:tailEnd/>
            </a:ln>
            <a:effectLst/>
          </p:spPr>
          <p:txBody>
            <a:bodyPr>
              <a:prstTxWarp prst="textNoShape">
                <a:avLst/>
              </a:prstTxWarp>
              <a:spAutoFit/>
            </a:bodyPr>
            <a:lstStyle/>
            <a:p>
              <a:r>
                <a:rPr lang="en-US" sz="1800" dirty="0">
                  <a:solidFill>
                    <a:srgbClr val="000000"/>
                  </a:solidFill>
                  <a:latin typeface="Courier New" charset="0"/>
                </a:rPr>
                <a:t>double </a:t>
              </a:r>
              <a:r>
                <a:rPr lang="en-US" sz="1800" dirty="0" err="1">
                  <a:solidFill>
                    <a:srgbClr val="000000"/>
                  </a:solidFill>
                  <a:latin typeface="Courier New" charset="0"/>
                </a:rPr>
                <a:t>f</a:t>
              </a:r>
              <a:r>
                <a:rPr lang="en-US" sz="1800" dirty="0">
                  <a:solidFill>
                    <a:srgbClr val="000000"/>
                  </a:solidFill>
                  <a:latin typeface="Courier New" charset="0"/>
                </a:rPr>
                <a:t>();</a:t>
              </a:r>
              <a:endParaRPr lang="en-US" sz="1600" dirty="0">
                <a:solidFill>
                  <a:srgbClr val="000000"/>
                </a:solidFill>
                <a:latin typeface="Courier New" charset="0"/>
              </a:endParaRPr>
            </a:p>
          </p:txBody>
        </p:sp>
        <p:sp>
          <p:nvSpPr>
            <p:cNvPr id="691212" name="Text Box 12"/>
            <p:cNvSpPr txBox="1">
              <a:spLocks noChangeArrowheads="1"/>
            </p:cNvSpPr>
            <p:nvPr/>
          </p:nvSpPr>
          <p:spPr bwMode="auto">
            <a:xfrm>
              <a:off x="2440" y="2731"/>
              <a:ext cx="2929" cy="38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Declares </a:t>
              </a:r>
              <a:r>
                <a:rPr lang="en-US" sz="1800">
                  <a:solidFill>
                    <a:srgbClr val="000000"/>
                  </a:solidFill>
                  <a:latin typeface="Courier New" charset="0"/>
                </a:rPr>
                <a:t>f</a:t>
              </a:r>
              <a:r>
                <a:rPr lang="en-US" sz="2000" b="0" i="1">
                  <a:solidFill>
                    <a:srgbClr val="000000"/>
                  </a:solidFill>
                </a:rPr>
                <a:t> as a function returning a </a:t>
              </a:r>
              <a:r>
                <a:rPr lang="en-US" sz="1800">
                  <a:solidFill>
                    <a:srgbClr val="000000"/>
                  </a:solidFill>
                  <a:latin typeface="Courier New" charset="0"/>
                </a:rPr>
                <a:t>double</a:t>
              </a:r>
              <a:r>
                <a:rPr lang="en-US" sz="2000" b="0" i="1">
                  <a:solidFill>
                    <a:srgbClr val="000000"/>
                  </a:solidFill>
                </a:rPr>
                <a:t>.</a:t>
              </a:r>
            </a:p>
          </p:txBody>
        </p:sp>
      </p:grpSp>
      <p:grpSp>
        <p:nvGrpSpPr>
          <p:cNvPr id="5" name="Group 25"/>
          <p:cNvGrpSpPr>
            <a:grpSpLocks/>
          </p:cNvGrpSpPr>
          <p:nvPr/>
        </p:nvGrpSpPr>
        <p:grpSpPr bwMode="auto">
          <a:xfrm>
            <a:off x="838200" y="4699000"/>
            <a:ext cx="7767638" cy="609600"/>
            <a:chOff x="528" y="3080"/>
            <a:chExt cx="4893" cy="384"/>
          </a:xfrm>
        </p:grpSpPr>
        <p:sp>
          <p:nvSpPr>
            <p:cNvPr id="691213" name="Text Box 13"/>
            <p:cNvSpPr txBox="1">
              <a:spLocks noChangeArrowheads="1"/>
            </p:cNvSpPr>
            <p:nvPr/>
          </p:nvSpPr>
          <p:spPr bwMode="auto">
            <a:xfrm>
              <a:off x="528" y="3083"/>
              <a:ext cx="2016" cy="231"/>
            </a:xfrm>
            <a:prstGeom prst="rect">
              <a:avLst/>
            </a:prstGeom>
            <a:noFill/>
            <a:ln w="9525">
              <a:noFill/>
              <a:miter lim="800000"/>
              <a:headEnd/>
              <a:tailEnd/>
            </a:ln>
            <a:effectLst/>
          </p:spPr>
          <p:txBody>
            <a:bodyPr>
              <a:prstTxWarp prst="textNoShape">
                <a:avLst/>
              </a:prstTxWarp>
              <a:spAutoFit/>
            </a:bodyPr>
            <a:lstStyle/>
            <a:p>
              <a:r>
                <a:rPr lang="en-US" sz="1800" dirty="0">
                  <a:solidFill>
                    <a:srgbClr val="000000"/>
                  </a:solidFill>
                  <a:latin typeface="Courier New" charset="0"/>
                </a:rPr>
                <a:t>double *</a:t>
              </a:r>
              <a:r>
                <a:rPr lang="en-US" sz="1800" dirty="0" err="1">
                  <a:solidFill>
                    <a:srgbClr val="000000"/>
                  </a:solidFill>
                  <a:latin typeface="Courier New" charset="0"/>
                </a:rPr>
                <a:t>g</a:t>
              </a:r>
              <a:r>
                <a:rPr lang="en-US" sz="1800" dirty="0">
                  <a:solidFill>
                    <a:srgbClr val="000000"/>
                  </a:solidFill>
                  <a:latin typeface="Courier New" charset="0"/>
                </a:rPr>
                <a:t>();</a:t>
              </a:r>
              <a:endParaRPr lang="en-US" sz="1600" dirty="0">
                <a:solidFill>
                  <a:srgbClr val="000000"/>
                </a:solidFill>
                <a:latin typeface="Courier New" charset="0"/>
              </a:endParaRPr>
            </a:p>
          </p:txBody>
        </p:sp>
        <p:sp>
          <p:nvSpPr>
            <p:cNvPr id="691214" name="Text Box 14"/>
            <p:cNvSpPr txBox="1">
              <a:spLocks noChangeArrowheads="1"/>
            </p:cNvSpPr>
            <p:nvPr/>
          </p:nvSpPr>
          <p:spPr bwMode="auto">
            <a:xfrm>
              <a:off x="2440" y="3080"/>
              <a:ext cx="2981" cy="38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Declares </a:t>
              </a:r>
              <a:r>
                <a:rPr lang="en-US" sz="1800">
                  <a:solidFill>
                    <a:srgbClr val="000000"/>
                  </a:solidFill>
                  <a:latin typeface="Courier New" charset="0"/>
                </a:rPr>
                <a:t>g</a:t>
              </a:r>
              <a:r>
                <a:rPr lang="en-US" sz="2000" b="0" i="1">
                  <a:solidFill>
                    <a:srgbClr val="000000"/>
                  </a:solidFill>
                </a:rPr>
                <a:t> as a function returning a pointer to a </a:t>
              </a:r>
              <a:r>
                <a:rPr lang="en-US" sz="1800">
                  <a:solidFill>
                    <a:srgbClr val="000000"/>
                  </a:solidFill>
                  <a:latin typeface="Courier New" charset="0"/>
                </a:rPr>
                <a:t>double</a:t>
              </a:r>
              <a:r>
                <a:rPr lang="en-US" sz="2000" b="0" i="1">
                  <a:solidFill>
                    <a:srgbClr val="000000"/>
                  </a:solidFill>
                </a:rPr>
                <a:t>.</a:t>
              </a:r>
            </a:p>
          </p:txBody>
        </p:sp>
      </p:grpSp>
      <p:grpSp>
        <p:nvGrpSpPr>
          <p:cNvPr id="6" name="Group 26"/>
          <p:cNvGrpSpPr>
            <a:grpSpLocks/>
          </p:cNvGrpSpPr>
          <p:nvPr/>
        </p:nvGrpSpPr>
        <p:grpSpPr bwMode="auto">
          <a:xfrm>
            <a:off x="838200" y="5402263"/>
            <a:ext cx="7767638" cy="619125"/>
            <a:chOff x="528" y="3467"/>
            <a:chExt cx="4893" cy="390"/>
          </a:xfrm>
        </p:grpSpPr>
        <p:sp>
          <p:nvSpPr>
            <p:cNvPr id="691215" name="Text Box 15"/>
            <p:cNvSpPr txBox="1">
              <a:spLocks noChangeArrowheads="1"/>
            </p:cNvSpPr>
            <p:nvPr/>
          </p:nvSpPr>
          <p:spPr bwMode="auto">
            <a:xfrm>
              <a:off x="528" y="3467"/>
              <a:ext cx="2016" cy="231"/>
            </a:xfrm>
            <a:prstGeom prst="rect">
              <a:avLst/>
            </a:prstGeom>
            <a:noFill/>
            <a:ln w="9525">
              <a:noFill/>
              <a:miter lim="800000"/>
              <a:headEnd/>
              <a:tailEnd/>
            </a:ln>
            <a:effectLst/>
          </p:spPr>
          <p:txBody>
            <a:bodyPr>
              <a:prstTxWarp prst="textNoShape">
                <a:avLst/>
              </a:prstTxWarp>
              <a:spAutoFit/>
            </a:bodyPr>
            <a:lstStyle/>
            <a:p>
              <a:r>
                <a:rPr lang="en-US" sz="1800" dirty="0">
                  <a:solidFill>
                    <a:srgbClr val="000000"/>
                  </a:solidFill>
                  <a:latin typeface="Courier New" charset="0"/>
                </a:rPr>
                <a:t>double (*proc)();</a:t>
              </a:r>
              <a:endParaRPr lang="en-US" sz="1600" dirty="0">
                <a:solidFill>
                  <a:srgbClr val="000000"/>
                </a:solidFill>
                <a:latin typeface="Courier New" charset="0"/>
              </a:endParaRPr>
            </a:p>
          </p:txBody>
        </p:sp>
        <p:sp>
          <p:nvSpPr>
            <p:cNvPr id="691216" name="Text Box 16"/>
            <p:cNvSpPr txBox="1">
              <a:spLocks noChangeArrowheads="1"/>
            </p:cNvSpPr>
            <p:nvPr/>
          </p:nvSpPr>
          <p:spPr bwMode="auto">
            <a:xfrm>
              <a:off x="2440" y="3473"/>
              <a:ext cx="2981" cy="38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Declares </a:t>
              </a:r>
              <a:r>
                <a:rPr lang="en-US" sz="1800">
                  <a:solidFill>
                    <a:srgbClr val="000000"/>
                  </a:solidFill>
                  <a:latin typeface="Courier New" charset="0"/>
                </a:rPr>
                <a:t>proc</a:t>
              </a:r>
              <a:r>
                <a:rPr lang="en-US" sz="2000" b="0" i="1">
                  <a:solidFill>
                    <a:srgbClr val="000000"/>
                  </a:solidFill>
                </a:rPr>
                <a:t> as a pointer to a procedure returning a </a:t>
              </a:r>
              <a:r>
                <a:rPr lang="en-US" sz="1800">
                  <a:solidFill>
                    <a:srgbClr val="000000"/>
                  </a:solidFill>
                  <a:latin typeface="Courier New" charset="0"/>
                </a:rPr>
                <a:t>double</a:t>
              </a:r>
              <a:r>
                <a:rPr lang="en-US" sz="2000" b="0" i="1">
                  <a:solidFill>
                    <a:srgbClr val="000000"/>
                  </a:solidFill>
                </a:rPr>
                <a:t>.</a:t>
              </a:r>
            </a:p>
          </p:txBody>
        </p:sp>
      </p:grpSp>
      <p:grpSp>
        <p:nvGrpSpPr>
          <p:cNvPr id="7" name="Group 27"/>
          <p:cNvGrpSpPr>
            <a:grpSpLocks/>
          </p:cNvGrpSpPr>
          <p:nvPr/>
        </p:nvGrpSpPr>
        <p:grpSpPr bwMode="auto">
          <a:xfrm>
            <a:off x="838200" y="6092825"/>
            <a:ext cx="7767638" cy="612775"/>
            <a:chOff x="528" y="3838"/>
            <a:chExt cx="4893" cy="386"/>
          </a:xfrm>
        </p:grpSpPr>
        <p:sp>
          <p:nvSpPr>
            <p:cNvPr id="691220" name="Text Box 20"/>
            <p:cNvSpPr txBox="1">
              <a:spLocks noChangeArrowheads="1"/>
            </p:cNvSpPr>
            <p:nvPr/>
          </p:nvSpPr>
          <p:spPr bwMode="auto">
            <a:xfrm>
              <a:off x="528" y="3838"/>
              <a:ext cx="2016" cy="231"/>
            </a:xfrm>
            <a:prstGeom prst="rect">
              <a:avLst/>
            </a:prstGeom>
            <a:noFill/>
            <a:ln w="9525">
              <a:noFill/>
              <a:miter lim="800000"/>
              <a:headEnd/>
              <a:tailEnd/>
            </a:ln>
            <a:effectLst/>
          </p:spPr>
          <p:txBody>
            <a:bodyPr>
              <a:prstTxWarp prst="textNoShape">
                <a:avLst/>
              </a:prstTxWarp>
              <a:spAutoFit/>
            </a:bodyPr>
            <a:lstStyle/>
            <a:p>
              <a:r>
                <a:rPr lang="en-US" sz="1800" dirty="0">
                  <a:solidFill>
                    <a:srgbClr val="000000"/>
                  </a:solidFill>
                  <a:latin typeface="Courier New" charset="0"/>
                </a:rPr>
                <a:t>double (*</a:t>
              </a:r>
              <a:r>
                <a:rPr lang="en-US" sz="1800" dirty="0" err="1">
                  <a:solidFill>
                    <a:srgbClr val="000000"/>
                  </a:solidFill>
                  <a:latin typeface="Courier New" charset="0"/>
                </a:rPr>
                <a:t>fn)(double</a:t>
              </a:r>
              <a:r>
                <a:rPr lang="en-US" sz="1800" dirty="0">
                  <a:solidFill>
                    <a:srgbClr val="000000"/>
                  </a:solidFill>
                  <a:latin typeface="Courier New" charset="0"/>
                </a:rPr>
                <a:t>);</a:t>
              </a:r>
              <a:endParaRPr lang="en-US" sz="1600" dirty="0">
                <a:solidFill>
                  <a:srgbClr val="000000"/>
                </a:solidFill>
                <a:latin typeface="Courier New" charset="0"/>
              </a:endParaRPr>
            </a:p>
          </p:txBody>
        </p:sp>
        <p:sp>
          <p:nvSpPr>
            <p:cNvPr id="691221" name="Text Box 21"/>
            <p:cNvSpPr txBox="1">
              <a:spLocks noChangeArrowheads="1"/>
            </p:cNvSpPr>
            <p:nvPr/>
          </p:nvSpPr>
          <p:spPr bwMode="auto">
            <a:xfrm>
              <a:off x="2440" y="3840"/>
              <a:ext cx="2981" cy="38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Declares </a:t>
              </a:r>
              <a:r>
                <a:rPr lang="en-US" sz="1800">
                  <a:solidFill>
                    <a:srgbClr val="000000"/>
                  </a:solidFill>
                  <a:latin typeface="Courier New" charset="0"/>
                </a:rPr>
                <a:t>fn</a:t>
              </a:r>
              <a:r>
                <a:rPr lang="en-US" sz="2000" b="0" i="1">
                  <a:solidFill>
                    <a:srgbClr val="000000"/>
                  </a:solidFill>
                </a:rPr>
                <a:t> as a pointer to a function taking and returning a </a:t>
              </a:r>
              <a:r>
                <a:rPr lang="en-US" sz="1800">
                  <a:solidFill>
                    <a:srgbClr val="000000"/>
                  </a:solidFill>
                  <a:latin typeface="Courier New" charset="0"/>
                </a:rPr>
                <a:t>double</a:t>
              </a:r>
              <a:r>
                <a:rPr lang="en-US" sz="2000" b="0" i="1">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120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4"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Plotting </a:t>
            </a:r>
            <a:r>
              <a:rPr lang="en-US" sz="4000" dirty="0">
                <a:solidFill>
                  <a:srgbClr val="FF0000"/>
                </a:solidFill>
              </a:rPr>
              <a:t>a Function</a:t>
            </a:r>
            <a:endParaRPr lang="en-US" sz="4200" dirty="0">
              <a:solidFill>
                <a:srgbClr val="FF0000"/>
              </a:solidFill>
            </a:endParaRPr>
          </a:p>
        </p:txBody>
      </p:sp>
      <p:sp>
        <p:nvSpPr>
          <p:cNvPr id="11" name="Rectangle 3"/>
          <p:cNvSpPr>
            <a:spLocks noChangeArrowheads="1"/>
          </p:cNvSpPr>
          <p:nvPr/>
        </p:nvSpPr>
        <p:spPr bwMode="auto">
          <a:xfrm>
            <a:off x="482600" y="1155700"/>
            <a:ext cx="81280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Section 20.2 defines a </a:t>
            </a:r>
            <a:r>
              <a:rPr lang="en-US" sz="2000" dirty="0" smtClean="0">
                <a:solidFill>
                  <a:srgbClr val="000000"/>
                </a:solidFill>
                <a:latin typeface="Courier New" charset="0"/>
              </a:rPr>
              <a:t>plot</a:t>
            </a:r>
            <a:r>
              <a:rPr lang="en-US" sz="2400" b="0" dirty="0" smtClean="0">
                <a:solidFill>
                  <a:srgbClr val="000000"/>
                </a:solidFill>
              </a:rPr>
              <a:t> function that draws the graph of a function on the graphics window.</a:t>
            </a:r>
          </a:p>
        </p:txBody>
      </p:sp>
      <p:grpSp>
        <p:nvGrpSpPr>
          <p:cNvPr id="2" name="Group 13"/>
          <p:cNvGrpSpPr/>
          <p:nvPr/>
        </p:nvGrpSpPr>
        <p:grpSpPr>
          <a:xfrm>
            <a:off x="481390" y="1953380"/>
            <a:ext cx="8129210" cy="4523621"/>
            <a:chOff x="481390" y="1953380"/>
            <a:chExt cx="8129210" cy="4523621"/>
          </a:xfrm>
        </p:grpSpPr>
        <p:pic>
          <p:nvPicPr>
            <p:cNvPr id="639008" name="Picture 32" descr="CosSmall"/>
            <p:cNvPicPr>
              <a:picLocks noChangeAspect="1" noChangeArrowheads="1"/>
            </p:cNvPicPr>
            <p:nvPr/>
          </p:nvPicPr>
          <p:blipFill>
            <a:blip r:embed="rId3"/>
            <a:srcRect/>
            <a:stretch>
              <a:fillRect/>
            </a:stretch>
          </p:blipFill>
          <p:spPr bwMode="auto">
            <a:xfrm>
              <a:off x="2782888" y="4021138"/>
              <a:ext cx="3576638" cy="2455863"/>
            </a:xfrm>
            <a:prstGeom prst="rect">
              <a:avLst/>
            </a:prstGeom>
            <a:noFill/>
          </p:spPr>
        </p:pic>
        <p:sp>
          <p:nvSpPr>
            <p:cNvPr id="639012" name="Text Box 36"/>
            <p:cNvSpPr txBox="1">
              <a:spLocks noChangeArrowheads="1"/>
            </p:cNvSpPr>
            <p:nvPr/>
          </p:nvSpPr>
          <p:spPr bwMode="auto">
            <a:xfrm>
              <a:off x="1215570" y="2743050"/>
              <a:ext cx="6781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plot(gw</a:t>
              </a:r>
              <a:r>
                <a:rPr lang="en-US" sz="2000" dirty="0" smtClean="0">
                  <a:solidFill>
                    <a:srgbClr val="000000"/>
                  </a:solidFill>
                  <a:latin typeface="Courier New" charset="0"/>
                </a:rPr>
                <a:t>, </a:t>
              </a:r>
              <a:r>
                <a:rPr lang="en-US" sz="2000" dirty="0" err="1" smtClean="0">
                  <a:solidFill>
                    <a:srgbClr val="000000"/>
                  </a:solidFill>
                  <a:latin typeface="Courier New" charset="0"/>
                </a:rPr>
                <a:t>cos</a:t>
              </a:r>
              <a:r>
                <a:rPr lang="en-US" sz="2000" dirty="0">
                  <a:solidFill>
                    <a:srgbClr val="000000"/>
                  </a:solidFill>
                  <a:latin typeface="Courier New" charset="0"/>
                </a:rPr>
                <a:t>, -2 * PI, 2 * PI, -1.0, 1.0);</a:t>
              </a:r>
            </a:p>
          </p:txBody>
        </p:sp>
        <p:sp>
          <p:nvSpPr>
            <p:cNvPr id="12" name="Rectangle 3"/>
            <p:cNvSpPr>
              <a:spLocks noChangeArrowheads="1"/>
            </p:cNvSpPr>
            <p:nvPr/>
          </p:nvSpPr>
          <p:spPr bwMode="auto">
            <a:xfrm>
              <a:off x="482600" y="1953380"/>
              <a:ext cx="8128000" cy="7898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arguments to </a:t>
              </a:r>
              <a:r>
                <a:rPr lang="en-US" sz="2000" dirty="0" smtClean="0">
                  <a:solidFill>
                    <a:srgbClr val="000000"/>
                  </a:solidFill>
                  <a:latin typeface="Courier New"/>
                  <a:cs typeface="Courier New"/>
                </a:rPr>
                <a:t>plot</a:t>
              </a:r>
              <a:r>
                <a:rPr lang="en-US" sz="2400" b="0" dirty="0" smtClean="0">
                  <a:solidFill>
                    <a:srgbClr val="000000"/>
                  </a:solidFill>
                </a:rPr>
                <a:t> are the graphics window, the function, and the limits in the </a:t>
              </a:r>
              <a:r>
                <a:rPr lang="en-US" sz="2400" b="0" i="1" dirty="0" err="1" smtClean="0">
                  <a:solidFill>
                    <a:srgbClr val="000000"/>
                  </a:solidFill>
                </a:rPr>
                <a:t>x</a:t>
              </a:r>
              <a:r>
                <a:rPr lang="en-US" sz="2400" b="0" dirty="0" smtClean="0">
                  <a:solidFill>
                    <a:srgbClr val="000000"/>
                  </a:solidFill>
                </a:rPr>
                <a:t> and </a:t>
              </a:r>
              <a:r>
                <a:rPr lang="en-US" sz="2400" b="0" i="1" dirty="0" err="1" smtClean="0">
                  <a:solidFill>
                    <a:srgbClr val="000000"/>
                  </a:solidFill>
                </a:rPr>
                <a:t>y</a:t>
              </a:r>
              <a:r>
                <a:rPr lang="en-US" sz="2400" b="0" dirty="0" smtClean="0">
                  <a:solidFill>
                    <a:srgbClr val="000000"/>
                  </a:solidFill>
                </a:rPr>
                <a:t> directions.  For example, calling</a:t>
              </a:r>
              <a:endParaRPr lang="en-US" sz="2400" b="0" dirty="0">
                <a:solidFill>
                  <a:srgbClr val="000000"/>
                </a:solidFill>
              </a:endParaRPr>
            </a:p>
          </p:txBody>
        </p:sp>
        <p:sp>
          <p:nvSpPr>
            <p:cNvPr id="13" name="Rectangle 3"/>
            <p:cNvSpPr>
              <a:spLocks noChangeArrowheads="1"/>
            </p:cNvSpPr>
            <p:nvPr/>
          </p:nvSpPr>
          <p:spPr bwMode="auto">
            <a:xfrm>
              <a:off x="481390" y="3240315"/>
              <a:ext cx="8128000" cy="48502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solidFill>
                    <a:srgbClr val="000000"/>
                  </a:solidFill>
                </a:rPr>
                <a:t>produces the following output:</a:t>
              </a:r>
              <a:endParaRPr lang="en-US" sz="2400" b="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Exercise: Defining the </a:t>
            </a:r>
            <a:r>
              <a:rPr lang="en-US" sz="3600" b="1" dirty="0" smtClean="0">
                <a:solidFill>
                  <a:srgbClr val="FF0000"/>
                </a:solidFill>
                <a:latin typeface="Courier New"/>
                <a:cs typeface="Courier New"/>
              </a:rPr>
              <a:t>plot</a:t>
            </a:r>
            <a:r>
              <a:rPr lang="en-US" sz="4000" dirty="0" smtClean="0">
                <a:solidFill>
                  <a:srgbClr val="FF0000"/>
                </a:solidFill>
              </a:rPr>
              <a:t> Function</a:t>
            </a:r>
            <a:endParaRPr lang="en-US" sz="4200" dirty="0">
              <a:solidFill>
                <a:srgbClr val="FF0000"/>
              </a:solidFill>
            </a:endParaRPr>
          </a:p>
        </p:txBody>
      </p:sp>
      <p:grpSp>
        <p:nvGrpSpPr>
          <p:cNvPr id="2" name="Group 9"/>
          <p:cNvGrpSpPr>
            <a:grpSpLocks/>
          </p:cNvGrpSpPr>
          <p:nvPr/>
        </p:nvGrpSpPr>
        <p:grpSpPr bwMode="auto">
          <a:xfrm>
            <a:off x="457200" y="1219200"/>
            <a:ext cx="8208963" cy="415925"/>
            <a:chOff x="288" y="768"/>
            <a:chExt cx="5171" cy="262"/>
          </a:xfrm>
        </p:grpSpPr>
        <p:sp>
          <p:nvSpPr>
            <p:cNvPr id="695299" name="Text Box 3"/>
            <p:cNvSpPr txBox="1">
              <a:spLocks noChangeArrowheads="1"/>
            </p:cNvSpPr>
            <p:nvPr/>
          </p:nvSpPr>
          <p:spPr bwMode="auto">
            <a:xfrm>
              <a:off x="576" y="768"/>
              <a:ext cx="4883" cy="262"/>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What is the prototype for the</a:t>
              </a:r>
              <a:r>
                <a:rPr lang="en-US" sz="2400" b="0" dirty="0" smtClean="0">
                  <a:solidFill>
                    <a:srgbClr val="000000"/>
                  </a:solidFill>
                </a:rPr>
                <a:t> </a:t>
              </a:r>
              <a:r>
                <a:rPr lang="en-US" sz="2000" dirty="0" smtClean="0">
                  <a:solidFill>
                    <a:srgbClr val="000000"/>
                  </a:solidFill>
                  <a:latin typeface="Courier New" charset="0"/>
                </a:rPr>
                <a:t>plot</a:t>
              </a:r>
              <a:r>
                <a:rPr lang="en-US" sz="2400" b="0" dirty="0" smtClean="0">
                  <a:solidFill>
                    <a:srgbClr val="000000"/>
                  </a:solidFill>
                </a:rPr>
                <a:t> </a:t>
              </a:r>
              <a:r>
                <a:rPr lang="en-US" sz="2400" b="0" dirty="0">
                  <a:solidFill>
                    <a:srgbClr val="000000"/>
                  </a:solidFill>
                </a:rPr>
                <a:t>function?</a:t>
              </a:r>
            </a:p>
          </p:txBody>
        </p:sp>
        <p:sp>
          <p:nvSpPr>
            <p:cNvPr id="695302" name="Text Box 6"/>
            <p:cNvSpPr txBox="1">
              <a:spLocks noChangeArrowheads="1"/>
            </p:cNvSpPr>
            <p:nvPr/>
          </p:nvSpPr>
          <p:spPr bwMode="auto">
            <a:xfrm>
              <a:off x="288" y="768"/>
              <a:ext cx="336" cy="254"/>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a:solidFill>
                    <a:srgbClr val="000000"/>
                  </a:solidFill>
                </a:rPr>
                <a:t>1.</a:t>
              </a:r>
            </a:p>
          </p:txBody>
        </p:sp>
      </p:grpSp>
      <p:grpSp>
        <p:nvGrpSpPr>
          <p:cNvPr id="3" name="Group 10"/>
          <p:cNvGrpSpPr>
            <a:grpSpLocks/>
          </p:cNvGrpSpPr>
          <p:nvPr/>
        </p:nvGrpSpPr>
        <p:grpSpPr bwMode="auto">
          <a:xfrm>
            <a:off x="457200" y="2971800"/>
            <a:ext cx="8208963" cy="714375"/>
            <a:chOff x="288" y="768"/>
            <a:chExt cx="5171" cy="450"/>
          </a:xfrm>
        </p:grpSpPr>
        <p:sp>
          <p:nvSpPr>
            <p:cNvPr id="695307" name="Text Box 11"/>
            <p:cNvSpPr txBox="1">
              <a:spLocks noChangeArrowheads="1"/>
            </p:cNvSpPr>
            <p:nvPr/>
          </p:nvSpPr>
          <p:spPr bwMode="auto">
            <a:xfrm>
              <a:off x="576" y="768"/>
              <a:ext cx="4883" cy="450"/>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a:solidFill>
                    <a:srgbClr val="000000"/>
                  </a:solidFill>
                </a:rPr>
                <a:t>How would you convert values </a:t>
              </a:r>
              <a:r>
                <a:rPr lang="en-US" sz="2000">
                  <a:solidFill>
                    <a:srgbClr val="000000"/>
                  </a:solidFill>
                  <a:latin typeface="Courier New" charset="0"/>
                </a:rPr>
                <a:t>x</a:t>
              </a:r>
              <a:r>
                <a:rPr lang="en-US" sz="2400" b="0">
                  <a:solidFill>
                    <a:srgbClr val="000000"/>
                  </a:solidFill>
                </a:rPr>
                <a:t> and </a:t>
              </a:r>
              <a:r>
                <a:rPr lang="en-US" sz="2000">
                  <a:solidFill>
                    <a:srgbClr val="000000"/>
                  </a:solidFill>
                  <a:latin typeface="Courier New" charset="0"/>
                </a:rPr>
                <a:t>y</a:t>
              </a:r>
              <a:r>
                <a:rPr lang="en-US" sz="2400" b="0">
                  <a:solidFill>
                    <a:srgbClr val="000000"/>
                  </a:solidFill>
                </a:rPr>
                <a:t> in the mathematical domain into screen points </a:t>
              </a:r>
              <a:r>
                <a:rPr lang="en-US" sz="2000">
                  <a:solidFill>
                    <a:srgbClr val="000000"/>
                  </a:solidFill>
                  <a:latin typeface="Courier New" charset="0"/>
                </a:rPr>
                <a:t>sx</a:t>
              </a:r>
              <a:r>
                <a:rPr lang="en-US" sz="2400" b="0">
                  <a:solidFill>
                    <a:srgbClr val="000000"/>
                  </a:solidFill>
                </a:rPr>
                <a:t> and </a:t>
              </a:r>
              <a:r>
                <a:rPr lang="en-US" sz="2000">
                  <a:solidFill>
                    <a:srgbClr val="000000"/>
                  </a:solidFill>
                  <a:latin typeface="Courier New" charset="0"/>
                </a:rPr>
                <a:t>sy</a:t>
              </a:r>
              <a:r>
                <a:rPr lang="en-US" sz="2400" b="0">
                  <a:solidFill>
                    <a:srgbClr val="000000"/>
                  </a:solidFill>
                </a:rPr>
                <a:t>?</a:t>
              </a:r>
            </a:p>
          </p:txBody>
        </p:sp>
        <p:sp>
          <p:nvSpPr>
            <p:cNvPr id="695308" name="Text Box 12"/>
            <p:cNvSpPr txBox="1">
              <a:spLocks noChangeArrowheads="1"/>
            </p:cNvSpPr>
            <p:nvPr/>
          </p:nvSpPr>
          <p:spPr bwMode="auto">
            <a:xfrm>
              <a:off x="288" y="768"/>
              <a:ext cx="336" cy="254"/>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a:solidFill>
                    <a:srgbClr val="000000"/>
                  </a:solidFill>
                </a:rPr>
                <a:t>2.</a:t>
              </a:r>
            </a:p>
          </p:txBody>
        </p:sp>
      </p:grpSp>
      <p:grpSp>
        <p:nvGrpSpPr>
          <p:cNvPr id="4" name="Group 17"/>
          <p:cNvGrpSpPr>
            <a:grpSpLocks/>
          </p:cNvGrpSpPr>
          <p:nvPr/>
        </p:nvGrpSpPr>
        <p:grpSpPr bwMode="auto">
          <a:xfrm>
            <a:off x="1066800" y="1773236"/>
            <a:ext cx="7543800" cy="969961"/>
            <a:chOff x="672" y="1117"/>
            <a:chExt cx="4752" cy="611"/>
          </a:xfrm>
        </p:grpSpPr>
        <p:sp>
          <p:nvSpPr>
            <p:cNvPr id="695310" name="Rectangle 14"/>
            <p:cNvSpPr>
              <a:spLocks noChangeArrowheads="1"/>
            </p:cNvSpPr>
            <p:nvPr/>
          </p:nvSpPr>
          <p:spPr bwMode="auto">
            <a:xfrm>
              <a:off x="672" y="1117"/>
              <a:ext cx="4752" cy="611"/>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sz="1200">
                <a:solidFill>
                  <a:srgbClr val="000000"/>
                </a:solidFill>
                <a:latin typeface="Courier New" charset="0"/>
              </a:endParaRPr>
            </a:p>
          </p:txBody>
        </p:sp>
        <p:sp>
          <p:nvSpPr>
            <p:cNvPr id="695309" name="Text Box 13"/>
            <p:cNvSpPr txBox="1">
              <a:spLocks noChangeArrowheads="1"/>
            </p:cNvSpPr>
            <p:nvPr/>
          </p:nvSpPr>
          <p:spPr bwMode="auto">
            <a:xfrm>
              <a:off x="720" y="1152"/>
              <a:ext cx="4656" cy="523"/>
            </a:xfrm>
            <a:prstGeom prst="rect">
              <a:avLst/>
            </a:prstGeom>
            <a:noFill/>
            <a:ln w="9525">
              <a:noFill/>
              <a:miter lim="800000"/>
              <a:headEnd/>
              <a:tailEnd/>
            </a:ln>
            <a:effectLst/>
          </p:spPr>
          <p:txBody>
            <a:bodyPr>
              <a:prstTxWarp prst="textNoShape">
                <a:avLst/>
              </a:prstTxWarp>
              <a:spAutoFit/>
            </a:bodyPr>
            <a:lstStyle/>
            <a:p>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plot(GWindow</a:t>
              </a:r>
              <a:r>
                <a:rPr lang="en-US" sz="1600" dirty="0" smtClean="0">
                  <a:solidFill>
                    <a:srgbClr val="000000"/>
                  </a:solidFill>
                  <a:latin typeface="Courier New" charset="0"/>
                </a:rPr>
                <a:t> &amp; </a:t>
              </a:r>
              <a:r>
                <a:rPr lang="en-US" sz="1600" dirty="0" err="1" smtClean="0">
                  <a:solidFill>
                    <a:srgbClr val="000000"/>
                  </a:solidFill>
                  <a:latin typeface="Courier New" charset="0"/>
                </a:rPr>
                <a:t>gw</a:t>
              </a:r>
              <a:r>
                <a:rPr lang="en-US" sz="1600" dirty="0" smtClean="0">
                  <a:solidFill>
                    <a:srgbClr val="000000"/>
                  </a:solidFill>
                  <a:latin typeface="Courier New" charset="0"/>
                </a:rPr>
                <a:t>, double </a:t>
              </a:r>
              <a:r>
                <a:rPr lang="en-US" sz="1600" dirty="0">
                  <a:solidFill>
                    <a:srgbClr val="000000"/>
                  </a:solidFill>
                  <a:latin typeface="Courier New" charset="0"/>
                </a:rPr>
                <a:t>(*</a:t>
              </a:r>
              <a:r>
                <a:rPr lang="en-US" sz="1600" dirty="0" err="1">
                  <a:solidFill>
                    <a:srgbClr val="000000"/>
                  </a:solidFill>
                  <a:latin typeface="Courier New" charset="0"/>
                </a:rPr>
                <a:t>fn)(double</a:t>
              </a:r>
              <a:r>
                <a:rPr lang="en-US" sz="1600" dirty="0">
                  <a:solidFill>
                    <a:srgbClr val="000000"/>
                  </a:solidFill>
                  <a:latin typeface="Courier New" charset="0"/>
                </a:rPr>
                <a:t>)</a:t>
              </a:r>
              <a:r>
                <a:rPr lang="en-US" sz="1600" dirty="0" smtClean="0">
                  <a:solidFill>
                    <a:srgbClr val="000000"/>
                  </a:solidFill>
                  <a:latin typeface="Courier New" charset="0"/>
                </a:rPr>
                <a:t>,</a:t>
              </a:r>
            </a:p>
            <a:p>
              <a:r>
                <a:rPr lang="en-US" sz="1600" dirty="0" smtClean="0">
                  <a:solidFill>
                    <a:srgbClr val="FFFFFF"/>
                  </a:solidFill>
                  <a:latin typeface="Courier New" charset="0"/>
                </a:rPr>
                <a:t>void </a:t>
              </a:r>
              <a:r>
                <a:rPr lang="en-US" sz="1600" dirty="0" err="1" smtClean="0">
                  <a:solidFill>
                    <a:srgbClr val="FFFFFF"/>
                  </a:solidFill>
                  <a:latin typeface="Courier New" charset="0"/>
                </a:rPr>
                <a:t>plot(GWindow</a:t>
              </a:r>
              <a:r>
                <a:rPr lang="en-US" sz="1600" dirty="0" smtClean="0">
                  <a:solidFill>
                    <a:srgbClr val="FFFFFF"/>
                  </a:solidFill>
                  <a:latin typeface="Courier New" charset="0"/>
                </a:rPr>
                <a:t> &amp; </a:t>
              </a:r>
              <a:r>
                <a:rPr lang="en-US" sz="1600" dirty="0" err="1" smtClean="0">
                  <a:solidFill>
                    <a:srgbClr val="FFFFFF"/>
                  </a:solidFill>
                  <a:latin typeface="Courier New" charset="0"/>
                </a:rPr>
                <a:t>gw</a:t>
              </a:r>
              <a:r>
                <a:rPr lang="en-US" sz="1600" dirty="0" smtClean="0">
                  <a:solidFill>
                    <a:srgbClr val="FFFFFF"/>
                  </a:solidFill>
                  <a:latin typeface="Courier New" charset="0"/>
                </a:rPr>
                <a:t>, </a:t>
              </a:r>
              <a:r>
                <a:rPr lang="en-US" sz="1600" dirty="0" smtClean="0">
                  <a:solidFill>
                    <a:srgbClr val="000000"/>
                  </a:solidFill>
                  <a:latin typeface="Courier New" charset="0"/>
                </a:rPr>
                <a:t>double </a:t>
              </a:r>
              <a:r>
                <a:rPr lang="en-US" sz="1600" dirty="0" err="1">
                  <a:solidFill>
                    <a:srgbClr val="000000"/>
                  </a:solidFill>
                  <a:latin typeface="Courier New" charset="0"/>
                </a:rPr>
                <a:t>minX</a:t>
              </a:r>
              <a:r>
                <a:rPr lang="en-US" sz="1600" dirty="0">
                  <a:solidFill>
                    <a:srgbClr val="000000"/>
                  </a:solidFill>
                  <a:latin typeface="Courier New" charset="0"/>
                </a:rPr>
                <a:t>, double </a:t>
              </a:r>
              <a:r>
                <a:rPr lang="en-US" sz="1600" dirty="0" err="1">
                  <a:solidFill>
                    <a:srgbClr val="000000"/>
                  </a:solidFill>
                  <a:latin typeface="Courier New" charset="0"/>
                </a:rPr>
                <a:t>maxX</a:t>
              </a:r>
              <a:r>
                <a:rPr lang="en-US" sz="1600" dirty="0">
                  <a:solidFill>
                    <a:srgbClr val="000000"/>
                  </a:solidFill>
                  <a:latin typeface="Courier New" charset="0"/>
                </a:rPr>
                <a:t>,</a:t>
              </a:r>
              <a:endParaRPr lang="en-US" sz="1600" dirty="0" smtClean="0">
                <a:solidFill>
                  <a:srgbClr val="000000"/>
                </a:solidFill>
                <a:latin typeface="Courier New" charset="0"/>
              </a:endParaRPr>
            </a:p>
            <a:p>
              <a:r>
                <a:rPr lang="en-US" sz="1600" dirty="0" smtClean="0">
                  <a:solidFill>
                    <a:srgbClr val="FFFFFF"/>
                  </a:solidFill>
                  <a:latin typeface="Courier New" charset="0"/>
                </a:rPr>
                <a:t>void </a:t>
              </a:r>
              <a:r>
                <a:rPr lang="en-US" sz="1600" dirty="0" err="1" smtClean="0">
                  <a:solidFill>
                    <a:srgbClr val="FFFFFF"/>
                  </a:solidFill>
                  <a:latin typeface="Courier New" charset="0"/>
                </a:rPr>
                <a:t>plot(GWindow</a:t>
              </a:r>
              <a:r>
                <a:rPr lang="en-US" sz="1600" dirty="0" smtClean="0">
                  <a:solidFill>
                    <a:srgbClr val="FFFFFF"/>
                  </a:solidFill>
                  <a:latin typeface="Courier New" charset="0"/>
                </a:rPr>
                <a:t> &amp; </a:t>
              </a:r>
              <a:r>
                <a:rPr lang="en-US" sz="1600" dirty="0" err="1" smtClean="0">
                  <a:solidFill>
                    <a:srgbClr val="FFFFFF"/>
                  </a:solidFill>
                  <a:latin typeface="Courier New" charset="0"/>
                </a:rPr>
                <a:t>gw</a:t>
              </a:r>
              <a:r>
                <a:rPr lang="en-US" sz="1600" dirty="0" smtClean="0">
                  <a:solidFill>
                    <a:srgbClr val="FFFFFF"/>
                  </a:solidFill>
                  <a:latin typeface="Courier New" charset="0"/>
                </a:rPr>
                <a:t>, </a:t>
              </a:r>
              <a:r>
                <a:rPr lang="en-US" sz="1600" dirty="0">
                  <a:solidFill>
                    <a:srgbClr val="000000"/>
                  </a:solidFill>
                  <a:latin typeface="Courier New" charset="0"/>
                </a:rPr>
                <a:t>double </a:t>
              </a:r>
              <a:r>
                <a:rPr lang="en-US" sz="1600" dirty="0" err="1">
                  <a:solidFill>
                    <a:srgbClr val="000000"/>
                  </a:solidFill>
                  <a:latin typeface="Courier New" charset="0"/>
                </a:rPr>
                <a:t>minY</a:t>
              </a:r>
              <a:r>
                <a:rPr lang="en-US" sz="1600" dirty="0">
                  <a:solidFill>
                    <a:srgbClr val="000000"/>
                  </a:solidFill>
                  <a:latin typeface="Courier New" charset="0"/>
                </a:rPr>
                <a:t>, double </a:t>
              </a:r>
              <a:r>
                <a:rPr lang="en-US" sz="1600" dirty="0" err="1">
                  <a:solidFill>
                    <a:srgbClr val="000000"/>
                  </a:solidFill>
                  <a:latin typeface="Courier New" charset="0"/>
                </a:rPr>
                <a:t>maxY</a:t>
              </a:r>
              <a:r>
                <a:rPr lang="en-US" sz="1600" dirty="0">
                  <a:solidFill>
                    <a:srgbClr val="000000"/>
                  </a:solidFill>
                  <a:latin typeface="Courier New" charset="0"/>
                </a:rPr>
                <a:t>);</a:t>
              </a:r>
            </a:p>
          </p:txBody>
        </p:sp>
      </p:grpSp>
      <p:grpSp>
        <p:nvGrpSpPr>
          <p:cNvPr id="5" name="Group 21"/>
          <p:cNvGrpSpPr>
            <a:grpSpLocks/>
          </p:cNvGrpSpPr>
          <p:nvPr/>
        </p:nvGrpSpPr>
        <p:grpSpPr bwMode="auto">
          <a:xfrm>
            <a:off x="1066800" y="4957763"/>
            <a:ext cx="7543800" cy="1290637"/>
            <a:chOff x="672" y="2931"/>
            <a:chExt cx="4752" cy="813"/>
          </a:xfrm>
        </p:grpSpPr>
        <p:sp>
          <p:nvSpPr>
            <p:cNvPr id="695311" name="Rectangle 15"/>
            <p:cNvSpPr>
              <a:spLocks noChangeArrowheads="1"/>
            </p:cNvSpPr>
            <p:nvPr/>
          </p:nvSpPr>
          <p:spPr bwMode="auto">
            <a:xfrm>
              <a:off x="672" y="2931"/>
              <a:ext cx="4752" cy="81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sz="1200">
                <a:solidFill>
                  <a:srgbClr val="000000"/>
                </a:solidFill>
                <a:latin typeface="Courier New" charset="0"/>
              </a:endParaRPr>
            </a:p>
          </p:txBody>
        </p:sp>
        <p:sp>
          <p:nvSpPr>
            <p:cNvPr id="695312" name="Text Box 16"/>
            <p:cNvSpPr txBox="1">
              <a:spLocks noChangeArrowheads="1"/>
            </p:cNvSpPr>
            <p:nvPr/>
          </p:nvSpPr>
          <p:spPr bwMode="auto">
            <a:xfrm>
              <a:off x="720" y="3002"/>
              <a:ext cx="4656" cy="674"/>
            </a:xfrm>
            <a:prstGeom prst="rect">
              <a:avLst/>
            </a:prstGeom>
            <a:noFill/>
            <a:ln w="9525">
              <a:noFill/>
              <a:miter lim="800000"/>
              <a:headEnd/>
              <a:tailEnd/>
            </a:ln>
            <a:effectLst/>
          </p:spPr>
          <p:txBody>
            <a:bodyPr>
              <a:prstTxWarp prst="textNoShape">
                <a:avLst/>
              </a:prstTxWarp>
              <a:spAutoFit/>
            </a:bodyPr>
            <a:lstStyle/>
            <a:p>
              <a:r>
                <a:rPr lang="en-US" sz="1600" dirty="0">
                  <a:solidFill>
                    <a:srgbClr val="000000"/>
                  </a:solidFill>
                  <a:latin typeface="Courier New" charset="0"/>
                </a:rPr>
                <a:t>double width =</a:t>
              </a:r>
              <a:r>
                <a:rPr lang="en-US" sz="1600" dirty="0" smtClean="0">
                  <a:solidFill>
                    <a:srgbClr val="000000"/>
                  </a:solidFill>
                  <a:latin typeface="Courier New" charset="0"/>
                </a:rPr>
                <a:t> </a:t>
              </a:r>
              <a:r>
                <a:rPr lang="en-US" sz="1600" dirty="0" err="1" smtClean="0">
                  <a:solidFill>
                    <a:srgbClr val="000000"/>
                  </a:solidFill>
                  <a:latin typeface="Courier New" charset="0"/>
                </a:rPr>
                <a:t>gw.getWidth</a:t>
              </a:r>
              <a:r>
                <a:rPr lang="en-US" sz="1600" dirty="0">
                  <a:solidFill>
                    <a:srgbClr val="000000"/>
                  </a:solidFill>
                  <a:latin typeface="Courier New" charset="0"/>
                </a:rPr>
                <a:t>();</a:t>
              </a:r>
            </a:p>
            <a:p>
              <a:r>
                <a:rPr lang="en-US" sz="1600" dirty="0">
                  <a:solidFill>
                    <a:srgbClr val="000000"/>
                  </a:solidFill>
                  <a:latin typeface="Courier New" charset="0"/>
                </a:rPr>
                <a:t>double height =</a:t>
              </a:r>
              <a:r>
                <a:rPr lang="en-US" sz="1600" dirty="0" smtClean="0">
                  <a:solidFill>
                    <a:srgbClr val="000000"/>
                  </a:solidFill>
                  <a:latin typeface="Courier New" charset="0"/>
                </a:rPr>
                <a:t> </a:t>
              </a:r>
              <a:r>
                <a:rPr lang="en-US" sz="1600" dirty="0" err="1" smtClean="0">
                  <a:solidFill>
                    <a:srgbClr val="000000"/>
                  </a:solidFill>
                  <a:latin typeface="Courier New" charset="0"/>
                </a:rPr>
                <a:t>gw.getHeight</a:t>
              </a:r>
              <a:r>
                <a:rPr lang="en-US" sz="1600" dirty="0">
                  <a:solidFill>
                    <a:srgbClr val="000000"/>
                  </a:solidFill>
                  <a:latin typeface="Courier New" charset="0"/>
                </a:rPr>
                <a:t>();</a:t>
              </a:r>
            </a:p>
            <a:p>
              <a:r>
                <a:rPr lang="en-US" sz="1600" dirty="0">
                  <a:solidFill>
                    <a:srgbClr val="000000"/>
                  </a:solidFill>
                  <a:latin typeface="Courier New" charset="0"/>
                </a:rPr>
                <a:t>double </a:t>
              </a:r>
              <a:r>
                <a:rPr lang="en-US" sz="1600" dirty="0" err="1">
                  <a:solidFill>
                    <a:srgbClr val="000000"/>
                  </a:solidFill>
                  <a:latin typeface="Courier New" charset="0"/>
                </a:rPr>
                <a:t>sx</a:t>
              </a:r>
              <a:r>
                <a:rPr lang="en-US" sz="1600" dirty="0">
                  <a:solidFill>
                    <a:srgbClr val="000000"/>
                  </a:solidFill>
                  <a:latin typeface="Courier New" charset="0"/>
                </a:rPr>
                <a:t> =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minX</a:t>
              </a:r>
              <a:r>
                <a:rPr lang="en-US" sz="1600" dirty="0">
                  <a:solidFill>
                    <a:srgbClr val="000000"/>
                  </a:solidFill>
                  <a:latin typeface="Courier New" charset="0"/>
                </a:rPr>
                <a:t>) / (</a:t>
              </a:r>
              <a:r>
                <a:rPr lang="en-US" sz="1600" dirty="0" err="1">
                  <a:solidFill>
                    <a:srgbClr val="000000"/>
                  </a:solidFill>
                  <a:latin typeface="Courier New" charset="0"/>
                </a:rPr>
                <a:t>maxX</a:t>
              </a:r>
              <a:r>
                <a:rPr lang="en-US" sz="1600" dirty="0">
                  <a:solidFill>
                    <a:srgbClr val="000000"/>
                  </a:solidFill>
                  <a:latin typeface="Courier New" charset="0"/>
                </a:rPr>
                <a:t> - </a:t>
              </a:r>
              <a:r>
                <a:rPr lang="en-US" sz="1600" dirty="0" err="1">
                  <a:solidFill>
                    <a:srgbClr val="000000"/>
                  </a:solidFill>
                  <a:latin typeface="Courier New" charset="0"/>
                </a:rPr>
                <a:t>minX</a:t>
              </a:r>
              <a:r>
                <a:rPr lang="en-US" sz="1600" dirty="0">
                  <a:solidFill>
                    <a:srgbClr val="000000"/>
                  </a:solidFill>
                  <a:latin typeface="Courier New" charset="0"/>
                </a:rPr>
                <a:t>) * width;</a:t>
              </a:r>
            </a:p>
            <a:p>
              <a:r>
                <a:rPr lang="en-US" sz="1600" dirty="0">
                  <a:solidFill>
                    <a:srgbClr val="000000"/>
                  </a:solidFill>
                  <a:latin typeface="Courier New" charset="0"/>
                </a:rPr>
                <a:t>double </a:t>
              </a:r>
              <a:r>
                <a:rPr lang="en-US" sz="1600" dirty="0" err="1">
                  <a:solidFill>
                    <a:srgbClr val="000000"/>
                  </a:solidFill>
                  <a:latin typeface="Courier New" charset="0"/>
                </a:rPr>
                <a:t>sy</a:t>
              </a:r>
              <a:r>
                <a:rPr lang="en-US" sz="1600" dirty="0">
                  <a:solidFill>
                    <a:srgbClr val="000000"/>
                  </a:solidFill>
                  <a:latin typeface="Courier New" charset="0"/>
                </a:rPr>
                <a:t> = height - (</a:t>
              </a:r>
              <a:r>
                <a:rPr lang="en-US" sz="1600" dirty="0" err="1">
                  <a:solidFill>
                    <a:srgbClr val="000000"/>
                  </a:solidFill>
                  <a:latin typeface="Courier New" charset="0"/>
                </a:rPr>
                <a:t>y</a:t>
              </a:r>
              <a:r>
                <a:rPr lang="en-US" sz="1600" dirty="0">
                  <a:solidFill>
                    <a:srgbClr val="000000"/>
                  </a:solidFill>
                  <a:latin typeface="Courier New" charset="0"/>
                </a:rPr>
                <a:t> - </a:t>
              </a:r>
              <a:r>
                <a:rPr lang="en-US" sz="1600" dirty="0" err="1">
                  <a:solidFill>
                    <a:srgbClr val="000000"/>
                  </a:solidFill>
                  <a:latin typeface="Courier New" charset="0"/>
                </a:rPr>
                <a:t>minY</a:t>
              </a:r>
              <a:r>
                <a:rPr lang="en-US" sz="1600" dirty="0">
                  <a:solidFill>
                    <a:srgbClr val="000000"/>
                  </a:solidFill>
                  <a:latin typeface="Courier New" charset="0"/>
                </a:rPr>
                <a:t>) / (</a:t>
              </a:r>
              <a:r>
                <a:rPr lang="en-US" sz="1600" dirty="0" err="1">
                  <a:solidFill>
                    <a:srgbClr val="000000"/>
                  </a:solidFill>
                  <a:latin typeface="Courier New" charset="0"/>
                </a:rPr>
                <a:t>maxY</a:t>
              </a:r>
              <a:r>
                <a:rPr lang="en-US" sz="1600" dirty="0">
                  <a:solidFill>
                    <a:srgbClr val="000000"/>
                  </a:solidFill>
                  <a:latin typeface="Courier New" charset="0"/>
                </a:rPr>
                <a:t> - </a:t>
              </a:r>
              <a:r>
                <a:rPr lang="en-US" sz="1600" dirty="0" err="1">
                  <a:solidFill>
                    <a:srgbClr val="000000"/>
                  </a:solidFill>
                  <a:latin typeface="Courier New" charset="0"/>
                </a:rPr>
                <a:t>minY</a:t>
              </a:r>
              <a:r>
                <a:rPr lang="en-US" sz="1600" dirty="0">
                  <a:solidFill>
                    <a:srgbClr val="000000"/>
                  </a:solidFill>
                  <a:latin typeface="Courier New" charset="0"/>
                </a:rPr>
                <a:t>) * height;</a:t>
              </a:r>
              <a:endParaRPr lang="en-US" sz="2400" b="0" dirty="0">
                <a:solidFill>
                  <a:srgbClr val="000000"/>
                </a:solidFill>
                <a:latin typeface="Monaco" charset="0"/>
              </a:endParaRPr>
            </a:p>
          </p:txBody>
        </p:sp>
      </p:grpSp>
      <p:sp>
        <p:nvSpPr>
          <p:cNvPr id="695315" name="Text Box 19"/>
          <p:cNvSpPr txBox="1">
            <a:spLocks noChangeArrowheads="1"/>
          </p:cNvSpPr>
          <p:nvPr/>
        </p:nvSpPr>
        <p:spPr bwMode="auto">
          <a:xfrm>
            <a:off x="914400" y="3775075"/>
            <a:ext cx="7751763" cy="1043362"/>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Hint:  In the time that </a:t>
            </a:r>
            <a:r>
              <a:rPr lang="en-US" sz="2000" dirty="0" err="1">
                <a:solidFill>
                  <a:srgbClr val="000000"/>
                </a:solidFill>
                <a:latin typeface="Courier New" charset="0"/>
              </a:rPr>
              <a:t>x</a:t>
            </a:r>
            <a:r>
              <a:rPr lang="en-US" sz="2400" b="0" dirty="0">
                <a:solidFill>
                  <a:srgbClr val="000000"/>
                </a:solidFill>
              </a:rPr>
              <a:t> moves from </a:t>
            </a:r>
            <a:r>
              <a:rPr lang="en-US" sz="2000" dirty="0" err="1">
                <a:solidFill>
                  <a:srgbClr val="000000"/>
                </a:solidFill>
                <a:latin typeface="Courier New" charset="0"/>
              </a:rPr>
              <a:t>minX</a:t>
            </a:r>
            <a:r>
              <a:rPr lang="en-US" sz="2400" b="0" dirty="0">
                <a:solidFill>
                  <a:srgbClr val="000000"/>
                </a:solidFill>
              </a:rPr>
              <a:t> to </a:t>
            </a:r>
            <a:r>
              <a:rPr lang="en-US" sz="2000" dirty="0" err="1">
                <a:solidFill>
                  <a:srgbClr val="000000"/>
                </a:solidFill>
                <a:latin typeface="Courier New" charset="0"/>
              </a:rPr>
              <a:t>maxX</a:t>
            </a:r>
            <a:r>
              <a:rPr lang="en-US" sz="2400" b="0" dirty="0">
                <a:solidFill>
                  <a:srgbClr val="000000"/>
                </a:solidFill>
              </a:rPr>
              <a:t>, </a:t>
            </a:r>
            <a:r>
              <a:rPr lang="en-US" sz="2000" dirty="0" err="1">
                <a:solidFill>
                  <a:srgbClr val="000000"/>
                </a:solidFill>
                <a:latin typeface="Courier New" charset="0"/>
              </a:rPr>
              <a:t>sx</a:t>
            </a:r>
            <a:r>
              <a:rPr lang="en-US" sz="2400" b="0" dirty="0">
                <a:solidFill>
                  <a:srgbClr val="000000"/>
                </a:solidFill>
              </a:rPr>
              <a:t> must move from 0 to</a:t>
            </a:r>
            <a:r>
              <a:rPr lang="en-US" sz="2400" b="0" dirty="0" smtClean="0">
                <a:solidFill>
                  <a:srgbClr val="000000"/>
                </a:solidFill>
              </a:rPr>
              <a:t> </a:t>
            </a:r>
            <a:r>
              <a:rPr lang="en-US" sz="2000" dirty="0" err="1" smtClean="0">
                <a:solidFill>
                  <a:srgbClr val="000000"/>
                </a:solidFill>
                <a:latin typeface="Courier New" charset="0"/>
              </a:rPr>
              <a:t>gw.getWidth</a:t>
            </a:r>
            <a:r>
              <a:rPr lang="en-US" sz="2000" dirty="0">
                <a:solidFill>
                  <a:srgbClr val="000000"/>
                </a:solidFill>
                <a:latin typeface="Courier New" charset="0"/>
              </a:rPr>
              <a:t>()</a:t>
            </a:r>
            <a:r>
              <a:rPr lang="en-US" sz="2400" b="0" dirty="0">
                <a:solidFill>
                  <a:srgbClr val="000000"/>
                </a:solidFill>
              </a:rPr>
              <a:t>; </a:t>
            </a:r>
            <a:r>
              <a:rPr lang="en-US" sz="2000" dirty="0" err="1">
                <a:solidFill>
                  <a:srgbClr val="000000"/>
                </a:solidFill>
                <a:latin typeface="Courier New" charset="0"/>
              </a:rPr>
              <a:t>y</a:t>
            </a:r>
            <a:r>
              <a:rPr lang="en-US" sz="2400" b="0" dirty="0">
                <a:solidFill>
                  <a:srgbClr val="000000"/>
                </a:solidFill>
              </a:rPr>
              <a:t> must move in the opposite direction from</a:t>
            </a:r>
            <a:r>
              <a:rPr lang="en-US" sz="2400" b="0" dirty="0" smtClean="0">
                <a:solidFill>
                  <a:srgbClr val="000000"/>
                </a:solidFill>
              </a:rPr>
              <a:t> </a:t>
            </a:r>
            <a:r>
              <a:rPr lang="en-US" sz="2000" dirty="0" err="1" smtClean="0">
                <a:solidFill>
                  <a:srgbClr val="000000"/>
                </a:solidFill>
                <a:latin typeface="Courier New" charset="0"/>
              </a:rPr>
              <a:t>gw.getHeight</a:t>
            </a:r>
            <a:r>
              <a:rPr lang="en-US" sz="2000" dirty="0">
                <a:solidFill>
                  <a:srgbClr val="000000"/>
                </a:solidFill>
                <a:latin typeface="Courier New" charset="0"/>
              </a:rPr>
              <a:t>()</a:t>
            </a:r>
            <a:r>
              <a:rPr lang="en-US" sz="2400" b="0" dirty="0">
                <a:solidFill>
                  <a:srgbClr val="000000"/>
                </a:solidFill>
              </a:rPr>
              <a:t> to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53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15" grpId="0" build="p" autoUpdateAnimBg="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Rectangle 18"/>
          <p:cNvSpPr/>
          <p:nvPr/>
        </p:nvSpPr>
        <p:spPr bwMode="auto">
          <a:xfrm>
            <a:off x="1143000" y="2133600"/>
            <a:ext cx="7021286" cy="2895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200">
              <a:solidFill>
                <a:srgbClr val="000000"/>
              </a:solidFill>
              <a:latin typeface="Courier New" charset="0"/>
            </a:endParaRPr>
          </a:p>
        </p:txBody>
      </p:sp>
      <p:sp>
        <p:nvSpPr>
          <p:cNvPr id="695298"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Exercise: Dispatch Strategies</a:t>
            </a:r>
            <a:endParaRPr lang="en-US" sz="4200" dirty="0">
              <a:solidFill>
                <a:srgbClr val="FF0000"/>
              </a:solidFill>
            </a:endParaRPr>
          </a:p>
        </p:txBody>
      </p:sp>
      <p:sp>
        <p:nvSpPr>
          <p:cNvPr id="17" name="Rectangle 3"/>
          <p:cNvSpPr>
            <a:spLocks noChangeArrowheads="1"/>
          </p:cNvSpPr>
          <p:nvPr/>
        </p:nvSpPr>
        <p:spPr bwMode="auto">
          <a:xfrm>
            <a:off x="482600" y="1155700"/>
            <a:ext cx="81280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In your implementation of BASIC, you presumably have a function that looks something like this:</a:t>
            </a:r>
          </a:p>
        </p:txBody>
      </p:sp>
      <p:sp>
        <p:nvSpPr>
          <p:cNvPr id="18" name="TextBox 17"/>
          <p:cNvSpPr txBox="1"/>
          <p:nvPr/>
        </p:nvSpPr>
        <p:spPr>
          <a:xfrm>
            <a:off x="1143000" y="2133600"/>
            <a:ext cx="7010400" cy="3046988"/>
          </a:xfrm>
          <a:prstGeom prst="rect">
            <a:avLst/>
          </a:prstGeom>
          <a:noFill/>
        </p:spPr>
        <p:txBody>
          <a:bodyPr wrap="square" rtlCol="0">
            <a:spAutoFit/>
          </a:bodyPr>
          <a:lstStyle/>
          <a:p>
            <a:r>
              <a:rPr lang="en-US" sz="1600" dirty="0" smtClean="0">
                <a:solidFill>
                  <a:srgbClr val="000000"/>
                </a:solidFill>
                <a:latin typeface="Courier New" charset="0"/>
              </a:rPr>
              <a:t>Statement *</a:t>
            </a:r>
            <a:r>
              <a:rPr lang="en-US" sz="1600" dirty="0" err="1" smtClean="0">
                <a:solidFill>
                  <a:srgbClr val="000000"/>
                </a:solidFill>
                <a:latin typeface="Courier New" charset="0"/>
              </a:rPr>
              <a:t>parseStatement(TokenScanner</a:t>
            </a:r>
            <a:r>
              <a:rPr lang="en-US" sz="1600" dirty="0" smtClean="0">
                <a:solidFill>
                  <a:srgbClr val="000000"/>
                </a:solidFill>
                <a:latin typeface="Courier New" charset="0"/>
              </a:rPr>
              <a:t> &amp; scanner) {</a:t>
            </a:r>
          </a:p>
          <a:p>
            <a:r>
              <a:rPr lang="en-US" sz="1600" dirty="0" smtClean="0">
                <a:solidFill>
                  <a:srgbClr val="000000"/>
                </a:solidFill>
                <a:latin typeface="Courier New" charset="0"/>
              </a:rPr>
              <a:t>   string token = </a:t>
            </a:r>
            <a:r>
              <a:rPr lang="en-US" sz="1600" dirty="0" err="1" smtClean="0">
                <a:solidFill>
                  <a:srgbClr val="000000"/>
                </a:solidFill>
                <a:latin typeface="Courier New" charset="0"/>
              </a:rPr>
              <a:t>toUpperCase(scanner.nextToken</a:t>
            </a:r>
            <a:r>
              <a:rPr lang="en-US" sz="1600" dirty="0" smtClean="0">
                <a:solidFill>
                  <a:srgbClr val="000000"/>
                </a:solidFill>
                <a:latin typeface="Courier New" charset="0"/>
              </a:rPr>
              <a:t>());</a:t>
            </a:r>
          </a:p>
          <a:p>
            <a:r>
              <a:rPr lang="en-US" sz="1600" dirty="0" smtClean="0">
                <a:solidFill>
                  <a:srgbClr val="000000"/>
                </a:solidFill>
                <a:latin typeface="Courier New" charset="0"/>
              </a:rPr>
              <a:t>   if (token == "REM") return new </a:t>
            </a:r>
            <a:r>
              <a:rPr lang="en-US" sz="1600" dirty="0" err="1" smtClean="0">
                <a:solidFill>
                  <a:srgbClr val="000000"/>
                </a:solidFill>
                <a:latin typeface="Courier New" charset="0"/>
              </a:rPr>
              <a:t>RemStmt(scanner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"LET") return new </a:t>
            </a:r>
            <a:r>
              <a:rPr lang="en-US" sz="1600" dirty="0" err="1" smtClean="0">
                <a:solidFill>
                  <a:srgbClr val="000000"/>
                </a:solidFill>
                <a:latin typeface="Courier New" charset="0"/>
              </a:rPr>
              <a:t>LetStmt(scanner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"PRINT") return new </a:t>
            </a:r>
            <a:r>
              <a:rPr lang="en-US" sz="1600" dirty="0" err="1" smtClean="0">
                <a:solidFill>
                  <a:srgbClr val="000000"/>
                </a:solidFill>
                <a:latin typeface="Courier New" charset="0"/>
              </a:rPr>
              <a:t>PrintStmt(scanner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"INPUT") return new </a:t>
            </a:r>
            <a:r>
              <a:rPr lang="en-US" sz="1600" dirty="0" err="1" smtClean="0">
                <a:solidFill>
                  <a:srgbClr val="000000"/>
                </a:solidFill>
                <a:latin typeface="Courier New" charset="0"/>
              </a:rPr>
              <a:t>InputStmt(scanner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"GOTO") return new </a:t>
            </a:r>
            <a:r>
              <a:rPr lang="en-US" sz="1600" dirty="0" err="1" smtClean="0">
                <a:solidFill>
                  <a:srgbClr val="000000"/>
                </a:solidFill>
                <a:latin typeface="Courier New" charset="0"/>
              </a:rPr>
              <a:t>GotoStmt(scanner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"IF") return new </a:t>
            </a:r>
            <a:r>
              <a:rPr lang="en-US" sz="1600" dirty="0" err="1" smtClean="0">
                <a:solidFill>
                  <a:srgbClr val="000000"/>
                </a:solidFill>
                <a:latin typeface="Courier New" charset="0"/>
              </a:rPr>
              <a:t>IfStmt(scanner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if (token == "END") return new </a:t>
            </a:r>
            <a:r>
              <a:rPr lang="en-US" sz="1600" dirty="0" err="1" smtClean="0">
                <a:solidFill>
                  <a:srgbClr val="000000"/>
                </a:solidFill>
                <a:latin typeface="Courier New" charset="0"/>
              </a:rPr>
              <a:t>EndStmt(scanner</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error("Unrecognized</a:t>
            </a:r>
            <a:r>
              <a:rPr lang="en-US" sz="1600" dirty="0" smtClean="0">
                <a:solidFill>
                  <a:srgbClr val="000000"/>
                </a:solidFill>
                <a:latin typeface="Courier New" charset="0"/>
              </a:rPr>
              <a:t> statement: " + token);</a:t>
            </a:r>
          </a:p>
          <a:p>
            <a:r>
              <a:rPr lang="en-US" sz="1600" dirty="0" smtClean="0">
                <a:solidFill>
                  <a:srgbClr val="000000"/>
                </a:solidFill>
                <a:latin typeface="Courier New" charset="0"/>
              </a:rPr>
              <a:t>}</a:t>
            </a:r>
          </a:p>
          <a:p>
            <a:endParaRPr lang="en-US" sz="1600" dirty="0">
              <a:solidFill>
                <a:srgbClr val="000000"/>
              </a:solidFill>
              <a:latin typeface="Courier New" charset="0"/>
            </a:endParaRPr>
          </a:p>
        </p:txBody>
      </p:sp>
      <p:sp>
        <p:nvSpPr>
          <p:cNvPr id="20" name="Rectangle 3"/>
          <p:cNvSpPr>
            <a:spLocks noChangeArrowheads="1"/>
          </p:cNvSpPr>
          <p:nvPr/>
        </p:nvSpPr>
        <p:spPr bwMode="auto">
          <a:xfrm>
            <a:off x="482600" y="5194300"/>
            <a:ext cx="8128000" cy="151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This strategy would become problematic if there were more statement types or if those types could expand dynamically.  How might you restructure this implementation so that the size of the code did not depend on the number of statements?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20956</TotalTime>
  <Words>5385</Words>
  <Application>Microsoft Macintosh PowerPoint</Application>
  <PresentationFormat>On-screen Show (4:3)</PresentationFormat>
  <Paragraphs>650</Paragraphs>
  <Slides>26</Slides>
  <Notes>26</Notes>
  <HiddenSlides>0</HiddenSlides>
  <MMClips>0</MMClips>
  <ScaleCrop>false</ScaleCrop>
  <HeadingPairs>
    <vt:vector size="4" baseType="variant">
      <vt:variant>
        <vt:lpstr>Design Template</vt:lpstr>
      </vt:variant>
      <vt:variant>
        <vt:i4>3</vt:i4>
      </vt:variant>
      <vt:variant>
        <vt:lpstr>Slide Titles</vt:lpstr>
      </vt:variant>
      <vt:variant>
        <vt:i4>26</vt:i4>
      </vt:variant>
    </vt:vector>
  </HeadingPairs>
  <TitlesOfParts>
    <vt:vector size="29" baseType="lpstr">
      <vt:lpstr>Blank Presentation</vt:lpstr>
      <vt:lpstr>1_Blank Presentation</vt:lpstr>
      <vt:lpstr>2_Blank Presentation</vt:lpstr>
      <vt:lpstr>Strategies for Iteration</vt:lpstr>
      <vt:lpstr>Using Iterators in C++</vt:lpstr>
      <vt:lpstr>The C++ Iterator Hierarchy</vt:lpstr>
      <vt:lpstr>The von Neumann Architecture</vt:lpstr>
      <vt:lpstr>Callback Functions</vt:lpstr>
      <vt:lpstr>Function Pointers in C++</vt:lpstr>
      <vt:lpstr>Plotting a Function</vt:lpstr>
      <vt:lpstr>Exercise: Defining the plot Function</vt:lpstr>
      <vt:lpstr>Exercise: Dispatch Strategies</vt:lpstr>
      <vt:lpstr>Mapping Functions</vt:lpstr>
      <vt:lpstr>Exercise: Implement mapAll</vt:lpstr>
      <vt:lpstr>Passing Data to Mapping Functions</vt:lpstr>
      <vt:lpstr>Methods in the algorithm Library</vt:lpstr>
      <vt:lpstr>Methods in the algorithm Library</vt:lpstr>
      <vt:lpstr>Methods in the algorithm Library</vt:lpstr>
      <vt:lpstr>Classes in the functional Library</vt:lpstr>
      <vt:lpstr>Classes in the functional Library</vt:lpstr>
      <vt:lpstr>Methods in the functional Library</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117</cp:revision>
  <dcterms:created xsi:type="dcterms:W3CDTF">2014-07-05T07:04:25Z</dcterms:created>
  <dcterms:modified xsi:type="dcterms:W3CDTF">2014-07-05T09:31:56Z</dcterms:modified>
</cp:coreProperties>
</file>